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7"/>
  </p:notesMasterIdLst>
  <p:handoutMasterIdLst>
    <p:handoutMasterId r:id="rId48"/>
  </p:handoutMasterIdLst>
  <p:sldIdLst>
    <p:sldId id="294" r:id="rId2"/>
    <p:sldId id="257" r:id="rId3"/>
    <p:sldId id="286" r:id="rId4"/>
    <p:sldId id="295" r:id="rId5"/>
    <p:sldId id="313" r:id="rId6"/>
    <p:sldId id="303" r:id="rId7"/>
    <p:sldId id="304" r:id="rId8"/>
    <p:sldId id="305" r:id="rId9"/>
    <p:sldId id="302" r:id="rId10"/>
    <p:sldId id="306" r:id="rId11"/>
    <p:sldId id="314" r:id="rId12"/>
    <p:sldId id="307" r:id="rId13"/>
    <p:sldId id="308" r:id="rId14"/>
    <p:sldId id="309" r:id="rId15"/>
    <p:sldId id="311" r:id="rId16"/>
    <p:sldId id="310" r:id="rId17"/>
    <p:sldId id="293" r:id="rId18"/>
    <p:sldId id="260" r:id="rId19"/>
    <p:sldId id="263" r:id="rId20"/>
    <p:sldId id="288" r:id="rId21"/>
    <p:sldId id="289" r:id="rId22"/>
    <p:sldId id="267" r:id="rId23"/>
    <p:sldId id="266" r:id="rId24"/>
    <p:sldId id="281" r:id="rId25"/>
    <p:sldId id="268" r:id="rId26"/>
    <p:sldId id="282" r:id="rId27"/>
    <p:sldId id="270" r:id="rId28"/>
    <p:sldId id="283" r:id="rId29"/>
    <p:sldId id="271" r:id="rId30"/>
    <p:sldId id="284" r:id="rId31"/>
    <p:sldId id="272" r:id="rId32"/>
    <p:sldId id="285" r:id="rId33"/>
    <p:sldId id="273" r:id="rId34"/>
    <p:sldId id="274" r:id="rId35"/>
    <p:sldId id="275" r:id="rId36"/>
    <p:sldId id="290" r:id="rId37"/>
    <p:sldId id="296" r:id="rId38"/>
    <p:sldId id="297" r:id="rId39"/>
    <p:sldId id="298" r:id="rId40"/>
    <p:sldId id="299" r:id="rId41"/>
    <p:sldId id="300" r:id="rId42"/>
    <p:sldId id="301" r:id="rId43"/>
    <p:sldId id="276" r:id="rId44"/>
    <p:sldId id="292" r:id="rId45"/>
    <p:sldId id="287" r:id="rId46"/>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6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9C1B267C-44B0-42FA-950D-2D3534949B15}" type="datetimeFigureOut">
              <a:rPr lang="en-US" smtClean="0"/>
              <a:t>2/11/2016</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25840A27-B7B9-48E0-8DE3-07E2FC16521B}" type="slidenum">
              <a:rPr lang="en-US" smtClean="0"/>
              <a:t>‹#›</a:t>
            </a:fld>
            <a:endParaRPr lang="en-US"/>
          </a:p>
        </p:txBody>
      </p:sp>
    </p:spTree>
    <p:extLst>
      <p:ext uri="{BB962C8B-B14F-4D97-AF65-F5344CB8AC3E}">
        <p14:creationId xmlns:p14="http://schemas.microsoft.com/office/powerpoint/2010/main" val="2615740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E4503C63-CA0D-4008-A4C2-94F2C005D754}" type="datetimeFigureOut">
              <a:rPr lang="en-US" smtClean="0"/>
              <a:t>2/11/2016</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4394A87F-8E1E-4B7B-A12D-8318AF9BB7CC}" type="slidenum">
              <a:rPr lang="en-US" smtClean="0"/>
              <a:t>‹#›</a:t>
            </a:fld>
            <a:endParaRPr lang="en-US"/>
          </a:p>
        </p:txBody>
      </p:sp>
    </p:spTree>
    <p:extLst>
      <p:ext uri="{BB962C8B-B14F-4D97-AF65-F5344CB8AC3E}">
        <p14:creationId xmlns:p14="http://schemas.microsoft.com/office/powerpoint/2010/main" val="374474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94A87F-8E1E-4B7B-A12D-8318AF9BB7CC}" type="slidenum">
              <a:rPr lang="en-US" smtClean="0"/>
              <a:t>19</a:t>
            </a:fld>
            <a:endParaRPr lang="en-US"/>
          </a:p>
        </p:txBody>
      </p:sp>
    </p:spTree>
    <p:extLst>
      <p:ext uri="{BB962C8B-B14F-4D97-AF65-F5344CB8AC3E}">
        <p14:creationId xmlns:p14="http://schemas.microsoft.com/office/powerpoint/2010/main" val="797993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2/11/2016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2/11/2016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2/11/2016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2/11/2016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2/11/2016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2/11/2016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2/11/2016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2/11/2016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Sbeyer@wsdweb.org"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mailto:cmulligan@wsdweb.org"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hyperlink" Target="mailto:cmulligan@wsdweb.org"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7200" dirty="0" smtClean="0">
                <a:latin typeface="Batang" panose="02030600000101010101" pitchFamily="18" charset="-127"/>
                <a:ea typeface="Batang" panose="02030600000101010101" pitchFamily="18" charset="-127"/>
              </a:rPr>
              <a:t>Best Practice </a:t>
            </a:r>
            <a:r>
              <a:rPr lang="en-US" sz="7200" smtClean="0">
                <a:latin typeface="Batang" panose="02030600000101010101" pitchFamily="18" charset="-127"/>
                <a:ea typeface="Batang" panose="02030600000101010101" pitchFamily="18" charset="-127"/>
              </a:rPr>
              <a:t/>
            </a:r>
            <a:br>
              <a:rPr lang="en-US" sz="7200" smtClean="0">
                <a:latin typeface="Batang" panose="02030600000101010101" pitchFamily="18" charset="-127"/>
                <a:ea typeface="Batang" panose="02030600000101010101" pitchFamily="18" charset="-127"/>
              </a:rPr>
            </a:br>
            <a:r>
              <a:rPr lang="en-US" sz="7200" smtClean="0">
                <a:latin typeface="Batang" panose="02030600000101010101" pitchFamily="18" charset="-127"/>
                <a:ea typeface="Batang" panose="02030600000101010101" pitchFamily="18" charset="-127"/>
              </a:rPr>
              <a:t>In-Service </a:t>
            </a:r>
            <a:r>
              <a:rPr lang="en-US" sz="7200" dirty="0" smtClean="0">
                <a:latin typeface="Batang" panose="02030600000101010101" pitchFamily="18" charset="-127"/>
                <a:ea typeface="Batang" panose="02030600000101010101" pitchFamily="18" charset="-127"/>
              </a:rPr>
              <a:t>Day</a:t>
            </a:r>
            <a:br>
              <a:rPr lang="en-US" sz="7200" dirty="0" smtClean="0">
                <a:latin typeface="Batang" panose="02030600000101010101" pitchFamily="18" charset="-127"/>
                <a:ea typeface="Batang" panose="02030600000101010101" pitchFamily="18" charset="-127"/>
              </a:rPr>
            </a:br>
            <a:r>
              <a:rPr lang="en-US" sz="2000" dirty="0" smtClean="0">
                <a:latin typeface="Batang" panose="02030600000101010101" pitchFamily="18" charset="-127"/>
                <a:ea typeface="Batang" panose="02030600000101010101" pitchFamily="18" charset="-127"/>
              </a:rPr>
              <a:t>2/12/16</a:t>
            </a:r>
            <a:endParaRPr lang="en-US" sz="2000" dirty="0">
              <a:latin typeface="Batang" panose="02030600000101010101" pitchFamily="18" charset="-127"/>
              <a:ea typeface="Batang" panose="02030600000101010101" pitchFamily="18" charset="-127"/>
            </a:endParaRPr>
          </a:p>
        </p:txBody>
      </p:sp>
      <p:sp>
        <p:nvSpPr>
          <p:cNvPr id="3" name="Subtitle 2"/>
          <p:cNvSpPr>
            <a:spLocks noGrp="1"/>
          </p:cNvSpPr>
          <p:nvPr>
            <p:ph type="subTitle" idx="1"/>
          </p:nvPr>
        </p:nvSpPr>
        <p:spPr/>
        <p:txBody>
          <a:bodyPr>
            <a:normAutofit fontScale="85000" lnSpcReduction="20000"/>
          </a:bodyPr>
          <a:lstStyle/>
          <a:p>
            <a:pPr algn="ctr"/>
            <a:r>
              <a:rPr lang="en-US" b="1" dirty="0" err="1" smtClean="0">
                <a:latin typeface="Batang" panose="02030600000101010101" pitchFamily="18" charset="-127"/>
                <a:ea typeface="Batang" panose="02030600000101010101" pitchFamily="18" charset="-127"/>
              </a:rPr>
              <a:t>sharon</a:t>
            </a:r>
            <a:r>
              <a:rPr lang="en-US" b="1" dirty="0" smtClean="0">
                <a:latin typeface="Batang" panose="02030600000101010101" pitchFamily="18" charset="-127"/>
                <a:ea typeface="Batang" panose="02030600000101010101" pitchFamily="18" charset="-127"/>
              </a:rPr>
              <a:t> Beyer </a:t>
            </a:r>
            <a:r>
              <a:rPr lang="en-US" b="1" dirty="0" err="1" smtClean="0">
                <a:latin typeface="Batang" panose="02030600000101010101" pitchFamily="18" charset="-127"/>
                <a:ea typeface="Batang" panose="02030600000101010101" pitchFamily="18" charset="-127"/>
              </a:rPr>
              <a:t>otr</a:t>
            </a:r>
            <a:r>
              <a:rPr lang="en-US" b="1" dirty="0" smtClean="0">
                <a:latin typeface="Batang" panose="02030600000101010101" pitchFamily="18" charset="-127"/>
                <a:ea typeface="Batang" panose="02030600000101010101" pitchFamily="18" charset="-127"/>
              </a:rPr>
              <a:t>/l</a:t>
            </a:r>
            <a:endParaRPr lang="en-US" b="1" dirty="0">
              <a:latin typeface="Batang" panose="02030600000101010101" pitchFamily="18" charset="-127"/>
              <a:ea typeface="Batang" panose="02030600000101010101" pitchFamily="18" charset="-127"/>
            </a:endParaRPr>
          </a:p>
          <a:p>
            <a:pPr algn="ctr"/>
            <a:r>
              <a:rPr lang="en-US" b="1" dirty="0" smtClean="0">
                <a:latin typeface="Batang" panose="02030600000101010101" pitchFamily="18" charset="-127"/>
                <a:ea typeface="Batang" panose="02030600000101010101" pitchFamily="18" charset="-127"/>
              </a:rPr>
              <a:t>Kim Hartranft </a:t>
            </a:r>
            <a:r>
              <a:rPr lang="en-US" b="1" dirty="0" err="1" smtClean="0">
                <a:latin typeface="Batang" panose="02030600000101010101" pitchFamily="18" charset="-127"/>
                <a:ea typeface="Batang" panose="02030600000101010101" pitchFamily="18" charset="-127"/>
              </a:rPr>
              <a:t>otd</a:t>
            </a:r>
            <a:r>
              <a:rPr lang="en-US" b="1" dirty="0" smtClean="0">
                <a:latin typeface="Batang" panose="02030600000101010101" pitchFamily="18" charset="-127"/>
                <a:ea typeface="Batang" panose="02030600000101010101" pitchFamily="18" charset="-127"/>
              </a:rPr>
              <a:t>, </a:t>
            </a:r>
            <a:r>
              <a:rPr lang="en-US" b="1" dirty="0" err="1" smtClean="0">
                <a:latin typeface="Batang" panose="02030600000101010101" pitchFamily="18" charset="-127"/>
                <a:ea typeface="Batang" panose="02030600000101010101" pitchFamily="18" charset="-127"/>
              </a:rPr>
              <a:t>otr</a:t>
            </a:r>
            <a:r>
              <a:rPr lang="en-US" b="1" dirty="0" smtClean="0">
                <a:latin typeface="Batang" panose="02030600000101010101" pitchFamily="18" charset="-127"/>
                <a:ea typeface="Batang" panose="02030600000101010101" pitchFamily="18" charset="-127"/>
              </a:rPr>
              <a:t>/l</a:t>
            </a:r>
            <a:endParaRPr lang="en-US" b="1" dirty="0">
              <a:latin typeface="Batang" panose="02030600000101010101" pitchFamily="18" charset="-127"/>
              <a:ea typeface="Batang" panose="02030600000101010101" pitchFamily="18" charset="-127"/>
            </a:endParaRPr>
          </a:p>
          <a:p>
            <a:pPr algn="ctr"/>
            <a:r>
              <a:rPr lang="en-US" b="1" dirty="0" smtClean="0">
                <a:latin typeface="Batang" panose="02030600000101010101" pitchFamily="18" charset="-127"/>
                <a:ea typeface="Batang" panose="02030600000101010101" pitchFamily="18" charset="-127"/>
              </a:rPr>
              <a:t>Carol mulligan </a:t>
            </a:r>
            <a:r>
              <a:rPr lang="en-US" b="1" dirty="0" err="1" smtClean="0">
                <a:latin typeface="Batang" panose="02030600000101010101" pitchFamily="18" charset="-127"/>
                <a:ea typeface="Batang" panose="02030600000101010101" pitchFamily="18" charset="-127"/>
              </a:rPr>
              <a:t>pt</a:t>
            </a:r>
            <a:endParaRPr lang="en-US" b="1" dirty="0">
              <a:latin typeface="Batang" panose="02030600000101010101" pitchFamily="18" charset="-127"/>
              <a:ea typeface="Batang" panose="02030600000101010101" pitchFamily="18" charset="-127"/>
            </a:endParaRPr>
          </a:p>
          <a:p>
            <a:endParaRPr lang="en-US" dirty="0"/>
          </a:p>
        </p:txBody>
      </p:sp>
    </p:spTree>
    <p:extLst>
      <p:ext uri="{BB962C8B-B14F-4D97-AF65-F5344CB8AC3E}">
        <p14:creationId xmlns:p14="http://schemas.microsoft.com/office/powerpoint/2010/main" val="3733161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Trunk </a:t>
            </a:r>
            <a:r>
              <a:rPr lang="en-US" dirty="0"/>
              <a:t>Control</a:t>
            </a:r>
          </a:p>
        </p:txBody>
      </p:sp>
      <p:sp>
        <p:nvSpPr>
          <p:cNvPr id="3" name="Content Placeholder 2"/>
          <p:cNvSpPr>
            <a:spLocks noGrp="1"/>
          </p:cNvSpPr>
          <p:nvPr>
            <p:ph idx="1"/>
          </p:nvPr>
        </p:nvSpPr>
        <p:spPr>
          <a:xfrm>
            <a:off x="1097279" y="1845734"/>
            <a:ext cx="10194697" cy="4511934"/>
          </a:xfrm>
        </p:spPr>
        <p:txBody>
          <a:bodyPr>
            <a:normAutofit fontScale="32500" lnSpcReduction="20000"/>
          </a:bodyPr>
          <a:lstStyle/>
          <a:p>
            <a:pPr lvl="0" eaLnBrk="0" fontAlgn="base" hangingPunct="0">
              <a:buFont typeface="Arial" panose="020B0604020202020204" pitchFamily="34" charset="0"/>
              <a:buChar char="•"/>
            </a:pPr>
            <a:r>
              <a:rPr lang="en-US" sz="7400" dirty="0"/>
              <a:t>Need a strong and stable trunk</a:t>
            </a:r>
            <a:endParaRPr lang="en-US" sz="5000" dirty="0"/>
          </a:p>
          <a:p>
            <a:pPr lvl="1" eaLnBrk="0" fontAlgn="base" hangingPunct="0"/>
            <a:r>
              <a:rPr lang="en-US" sz="6800" dirty="0"/>
              <a:t>1)Normalize tone or decrease abnormal influence on the body.</a:t>
            </a:r>
          </a:p>
          <a:p>
            <a:pPr lvl="1"/>
            <a:r>
              <a:rPr lang="en-US" sz="6800" dirty="0"/>
              <a:t>2) Maintain skeletal alignment.</a:t>
            </a:r>
          </a:p>
          <a:p>
            <a:pPr lvl="1"/>
            <a:r>
              <a:rPr lang="en-US" sz="6800" dirty="0"/>
              <a:t>3) Prevent, accommodate or correct skeletal deformity.</a:t>
            </a:r>
          </a:p>
          <a:p>
            <a:pPr lvl="1"/>
            <a:r>
              <a:rPr lang="en-US" sz="6800" dirty="0"/>
              <a:t>4) Provide stable base of support to promote function. </a:t>
            </a:r>
          </a:p>
          <a:p>
            <a:pPr lvl="1"/>
            <a:r>
              <a:rPr lang="en-US" sz="6800" dirty="0"/>
              <a:t>5) Promote increased tolerance of desired position</a:t>
            </a:r>
          </a:p>
          <a:p>
            <a:pPr lvl="1"/>
            <a:r>
              <a:rPr lang="en-US" sz="6800" dirty="0"/>
              <a:t>6) Promote comfort and relaxation.</a:t>
            </a:r>
          </a:p>
          <a:p>
            <a:pPr lvl="1"/>
            <a:r>
              <a:rPr lang="en-US" sz="6800" dirty="0"/>
              <a:t>7) Facilitate normal movement patterns or control abnormal movement patterns.</a:t>
            </a:r>
          </a:p>
          <a:p>
            <a:pPr lvl="1"/>
            <a:r>
              <a:rPr lang="en-US" sz="6800" dirty="0"/>
              <a:t>8) Manage pressure or prevent the development of pressure sores.</a:t>
            </a:r>
          </a:p>
          <a:p>
            <a:pPr lvl="1"/>
            <a:r>
              <a:rPr lang="en-US" sz="6800" dirty="0"/>
              <a:t>9) Decrease fatigue</a:t>
            </a:r>
          </a:p>
          <a:p>
            <a:pPr lvl="1"/>
            <a:r>
              <a:rPr lang="en-US" sz="6800" dirty="0"/>
              <a:t>10) Enhance autonomic nervous system function (cardiac, digestive and respiratory</a:t>
            </a:r>
          </a:p>
          <a:p>
            <a:pPr lvl="1"/>
            <a:r>
              <a:rPr lang="en-US" sz="6800" dirty="0"/>
              <a:t>function)</a:t>
            </a:r>
          </a:p>
          <a:p>
            <a:pPr lvl="1"/>
            <a:r>
              <a:rPr lang="en-US" sz="6800" dirty="0"/>
              <a:t>11) Facilitate maximum function with minimum pathology</a:t>
            </a:r>
            <a:r>
              <a:rPr lang="en-US" sz="6800" dirty="0" smtClean="0"/>
              <a:t>.</a:t>
            </a:r>
          </a:p>
          <a:p>
            <a:r>
              <a:rPr lang="en-US" sz="6400" dirty="0"/>
              <a:t> </a:t>
            </a:r>
          </a:p>
          <a:p>
            <a:endParaRPr lang="en-US" dirty="0"/>
          </a:p>
        </p:txBody>
      </p:sp>
    </p:spTree>
    <p:extLst>
      <p:ext uri="{BB962C8B-B14F-4D97-AF65-F5344CB8AC3E}">
        <p14:creationId xmlns:p14="http://schemas.microsoft.com/office/powerpoint/2010/main" val="930741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b="1" dirty="0"/>
              <a:t>Signs that a child may lack trunk control include:</a:t>
            </a:r>
            <a:endParaRPr lang="en-US" dirty="0"/>
          </a:p>
        </p:txBody>
      </p:sp>
      <p:sp>
        <p:nvSpPr>
          <p:cNvPr id="3" name="Content Placeholder 2"/>
          <p:cNvSpPr>
            <a:spLocks noGrp="1"/>
          </p:cNvSpPr>
          <p:nvPr>
            <p:ph idx="1"/>
          </p:nvPr>
        </p:nvSpPr>
        <p:spPr/>
        <p:txBody>
          <a:bodyPr>
            <a:normAutofit fontScale="55000" lnSpcReduction="20000"/>
          </a:bodyPr>
          <a:lstStyle/>
          <a:p>
            <a:pPr marL="91440" lvl="1" indent="-91440">
              <a:spcBef>
                <a:spcPts val="1200"/>
              </a:spcBef>
              <a:spcAft>
                <a:spcPts val="200"/>
              </a:spcAft>
              <a:buSzPct val="100000"/>
              <a:buFont typeface="Calibri" panose="020F0502020204030204" pitchFamily="34" charset="0"/>
              <a:buChar char=" "/>
            </a:pPr>
            <a:r>
              <a:rPr lang="en-US" sz="5900" b="1" dirty="0" smtClean="0"/>
              <a:t>-leaning </a:t>
            </a:r>
            <a:r>
              <a:rPr lang="en-US" sz="5900" b="1" dirty="0"/>
              <a:t>on table, propping on hands, fatigue during sustained tasks, falling out of their chair; frequent changes of position; getting in and out of their seat beyond what is allowed; slumping over their desk; wrapping their legs around the legs of the chair; or propping themselves on other surfaces such as the desk or holding their head on their hand. </a:t>
            </a:r>
            <a:endParaRPr lang="en-US" sz="5900" b="1" dirty="0" smtClean="0"/>
          </a:p>
          <a:p>
            <a:pPr marL="91440" lvl="1" indent="-91440">
              <a:spcBef>
                <a:spcPts val="1200"/>
              </a:spcBef>
              <a:spcAft>
                <a:spcPts val="200"/>
              </a:spcAft>
              <a:buSzPct val="100000"/>
              <a:buFont typeface="Calibri" panose="020F0502020204030204" pitchFamily="34" charset="0"/>
              <a:buChar char=" "/>
            </a:pPr>
            <a:r>
              <a:rPr lang="en-US" sz="5900" b="1" dirty="0" smtClean="0"/>
              <a:t>-These </a:t>
            </a:r>
            <a:r>
              <a:rPr lang="en-US" sz="5900" b="1" dirty="0"/>
              <a:t>are indicators that there may be issues with strength, muscle tone, fatigue, vision or other problems.</a:t>
            </a:r>
          </a:p>
          <a:p>
            <a:endParaRPr lang="en-US" dirty="0"/>
          </a:p>
        </p:txBody>
      </p:sp>
    </p:spTree>
    <p:extLst>
      <p:ext uri="{BB962C8B-B14F-4D97-AF65-F5344CB8AC3E}">
        <p14:creationId xmlns:p14="http://schemas.microsoft.com/office/powerpoint/2010/main" val="2806720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best position?</a:t>
            </a:r>
          </a:p>
        </p:txBody>
      </p:sp>
      <p:sp>
        <p:nvSpPr>
          <p:cNvPr id="3" name="Content Placeholder 2"/>
          <p:cNvSpPr>
            <a:spLocks noGrp="1"/>
          </p:cNvSpPr>
          <p:nvPr>
            <p:ph idx="1"/>
          </p:nvPr>
        </p:nvSpPr>
        <p:spPr/>
        <p:txBody>
          <a:bodyPr>
            <a:normAutofit fontScale="92500"/>
          </a:bodyPr>
          <a:lstStyle/>
          <a:p>
            <a:pPr>
              <a:buFont typeface="Arial" panose="020B0604020202020204" pitchFamily="34" charset="0"/>
              <a:buChar char="•"/>
            </a:pPr>
            <a:r>
              <a:rPr lang="en-US" sz="2400" dirty="0"/>
              <a:t>Traditional emphasis regarding positioning is placed on achieving an upright symmetrical posture utilizing the 90-90-90 flexion at the hips, knees and ankles position</a:t>
            </a:r>
          </a:p>
          <a:p>
            <a:pPr>
              <a:buFont typeface="Arial" panose="020B0604020202020204" pitchFamily="34" charset="0"/>
              <a:buChar char="•"/>
            </a:pPr>
            <a:r>
              <a:rPr lang="en-US" sz="2400" dirty="0"/>
              <a:t>When considering posture, one should not consider it as static, but as an active and dynamic process which underpins movement and function. Normally, our postures continuously shift and change position to facilitate movement to engage in functional activities.</a:t>
            </a:r>
          </a:p>
          <a:p>
            <a:pPr>
              <a:buFont typeface="Arial" panose="020B0604020202020204" pitchFamily="34" charset="0"/>
              <a:buChar char="•"/>
            </a:pPr>
            <a:r>
              <a:rPr lang="en-US" sz="2400" dirty="0"/>
              <a:t>Seating solutions may require reaching a balance between an upright anatomical symmetrical posture and ability to function</a:t>
            </a:r>
          </a:p>
          <a:p>
            <a:pPr>
              <a:buFont typeface="Arial" panose="020B0604020202020204" pitchFamily="34" charset="0"/>
              <a:buChar char="•"/>
            </a:pPr>
            <a:r>
              <a:rPr lang="en-US" sz="2400" dirty="0"/>
              <a:t>For functional movement to occur in sitting, literature suggests that stability of proximal body parts (pelvis, spine and shoulders) is a prerequisite for distal control</a:t>
            </a:r>
          </a:p>
          <a:p>
            <a:endParaRPr lang="en-US" dirty="0"/>
          </a:p>
        </p:txBody>
      </p:sp>
    </p:spTree>
    <p:extLst>
      <p:ext uri="{BB962C8B-B14F-4D97-AF65-F5344CB8AC3E}">
        <p14:creationId xmlns:p14="http://schemas.microsoft.com/office/powerpoint/2010/main" val="584268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90-90-90  </a:t>
            </a:r>
            <a:r>
              <a:rPr lang="en-US" dirty="0"/>
              <a:t>Rule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46772" y="1958407"/>
            <a:ext cx="3637345" cy="4022725"/>
          </a:xfrm>
        </p:spPr>
      </p:pic>
    </p:spTree>
    <p:extLst>
      <p:ext uri="{BB962C8B-B14F-4D97-AF65-F5344CB8AC3E}">
        <p14:creationId xmlns:p14="http://schemas.microsoft.com/office/powerpoint/2010/main" val="935307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Positioning is </a:t>
            </a:r>
            <a:r>
              <a:rPr lang="en-US" sz="4000" dirty="0" smtClean="0"/>
              <a:t>Important </a:t>
            </a:r>
            <a:r>
              <a:rPr lang="en-US" sz="4000" dirty="0"/>
              <a:t>in an Academic Setting</a:t>
            </a:r>
          </a:p>
        </p:txBody>
      </p:sp>
      <p:sp>
        <p:nvSpPr>
          <p:cNvPr id="3" name="Content Placeholder 2"/>
          <p:cNvSpPr>
            <a:spLocks noGrp="1"/>
          </p:cNvSpPr>
          <p:nvPr>
            <p:ph idx="1"/>
          </p:nvPr>
        </p:nvSpPr>
        <p:spPr/>
        <p:txBody>
          <a:bodyPr>
            <a:normAutofit fontScale="92500" lnSpcReduction="20000"/>
          </a:bodyPr>
          <a:lstStyle/>
          <a:p>
            <a:r>
              <a:rPr lang="en-US" sz="2800" dirty="0"/>
              <a:t>Positioning, seating and mobility play a critical role in a student's ability to function in the academic setting.</a:t>
            </a:r>
          </a:p>
          <a:p>
            <a:r>
              <a:rPr lang="en-US" sz="2800" dirty="0"/>
              <a:t>Use the 90 - 90 - 90 rule. Ankles, hips, and knees should be bent to a 90-degree angle for appropriate sitting posture.</a:t>
            </a:r>
          </a:p>
          <a:p>
            <a:r>
              <a:rPr lang="en-US" sz="2800" dirty="0"/>
              <a:t>Look at correct sitting posture and appropriate chair and table heights. A child’s </a:t>
            </a:r>
            <a:r>
              <a:rPr lang="en-US" sz="2800" b="1" dirty="0"/>
              <a:t>feet should be flat on the floor </a:t>
            </a:r>
            <a:r>
              <a:rPr lang="en-US" sz="2800" dirty="0"/>
              <a:t>and the desktop should be 2 inches above the bent elbow or right above the navel/belly button.  If table is too high, elbows will be up and out to sides. If table is too low, the child will slump in their chair or rest their head on their hand.</a:t>
            </a:r>
          </a:p>
          <a:p>
            <a:r>
              <a:rPr lang="en-US" sz="2800" dirty="0"/>
              <a:t>Use footstool to support feet if the child's feet do not rest flat on the floor. Allow students to work in various positions other than seated (standing at a vertical surface, lying on the floor propped on elbows).</a:t>
            </a:r>
          </a:p>
          <a:p>
            <a:endParaRPr lang="en-US" sz="2800" dirty="0"/>
          </a:p>
        </p:txBody>
      </p:sp>
    </p:spTree>
    <p:extLst>
      <p:ext uri="{BB962C8B-B14F-4D97-AF65-F5344CB8AC3E}">
        <p14:creationId xmlns:p14="http://schemas.microsoft.com/office/powerpoint/2010/main" val="2971125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Strategies for Positioning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solidFill>
                  <a:schemeClr val="tx1"/>
                </a:solidFill>
                <a:latin typeface="Batang" panose="02030600000101010101" pitchFamily="18" charset="-127"/>
                <a:ea typeface="Batang" panose="02030600000101010101" pitchFamily="18" charset="-127"/>
              </a:rPr>
              <a:t>Place </a:t>
            </a:r>
            <a:r>
              <a:rPr lang="en-US" dirty="0" smtClean="0">
                <a:solidFill>
                  <a:schemeClr val="tx1"/>
                </a:solidFill>
                <a:latin typeface="Batang" panose="02030600000101010101" pitchFamily="18" charset="-127"/>
                <a:ea typeface="Batang" panose="02030600000101010101" pitchFamily="18" charset="-127"/>
              </a:rPr>
              <a:t>block/stool </a:t>
            </a:r>
            <a:r>
              <a:rPr lang="en-US" dirty="0">
                <a:solidFill>
                  <a:schemeClr val="tx1"/>
                </a:solidFill>
                <a:latin typeface="Batang" panose="02030600000101010101" pitchFamily="18" charset="-127"/>
                <a:ea typeface="Batang" panose="02030600000101010101" pitchFamily="18" charset="-127"/>
              </a:rPr>
              <a:t>under </a:t>
            </a:r>
            <a:r>
              <a:rPr lang="en-US" dirty="0" smtClean="0">
                <a:solidFill>
                  <a:schemeClr val="tx1"/>
                </a:solidFill>
                <a:latin typeface="Batang" panose="02030600000101010101" pitchFamily="18" charset="-127"/>
                <a:ea typeface="Batang" panose="02030600000101010101" pitchFamily="18" charset="-127"/>
              </a:rPr>
              <a:t>feet if feet cannot be on the floor.</a:t>
            </a:r>
          </a:p>
          <a:p>
            <a:pPr>
              <a:buFont typeface="Arial" panose="020B0604020202020204" pitchFamily="34" charset="0"/>
              <a:buChar char="•"/>
            </a:pPr>
            <a:r>
              <a:rPr lang="en-US" dirty="0" smtClean="0">
                <a:solidFill>
                  <a:schemeClr val="tx1"/>
                </a:solidFill>
                <a:latin typeface="Batang" panose="02030600000101010101" pitchFamily="18" charset="-127"/>
                <a:ea typeface="Batang" panose="02030600000101010101" pitchFamily="18" charset="-127"/>
              </a:rPr>
              <a:t>Allow </a:t>
            </a:r>
            <a:r>
              <a:rPr lang="en-US" dirty="0">
                <a:solidFill>
                  <a:schemeClr val="tx1"/>
                </a:solidFill>
                <a:latin typeface="Batang" panose="02030600000101010101" pitchFamily="18" charset="-127"/>
                <a:ea typeface="Batang" panose="02030600000101010101" pitchFamily="18" charset="-127"/>
              </a:rPr>
              <a:t>child to rest forearms on desk during writing, cutting and drawing. </a:t>
            </a:r>
            <a:endParaRPr lang="en-US" dirty="0" smtClean="0">
              <a:solidFill>
                <a:schemeClr val="tx1"/>
              </a:solidFill>
              <a:latin typeface="Batang" panose="02030600000101010101" pitchFamily="18" charset="-127"/>
              <a:ea typeface="Batang" panose="02030600000101010101" pitchFamily="18" charset="-127"/>
            </a:endParaRPr>
          </a:p>
          <a:p>
            <a:pPr>
              <a:buFont typeface="Arial" panose="020B0604020202020204" pitchFamily="34" charset="0"/>
              <a:buChar char="•"/>
            </a:pPr>
            <a:r>
              <a:rPr lang="en-US" dirty="0" smtClean="0">
                <a:solidFill>
                  <a:schemeClr val="tx1"/>
                </a:solidFill>
                <a:latin typeface="Batang" panose="02030600000101010101" pitchFamily="18" charset="-127"/>
                <a:ea typeface="Batang" panose="02030600000101010101" pitchFamily="18" charset="-127"/>
              </a:rPr>
              <a:t> </a:t>
            </a:r>
            <a:r>
              <a:rPr lang="en-US" dirty="0">
                <a:solidFill>
                  <a:schemeClr val="tx1"/>
                </a:solidFill>
                <a:latin typeface="Batang" panose="02030600000101010101" pitchFamily="18" charset="-127"/>
                <a:ea typeface="Batang" panose="02030600000101010101" pitchFamily="18" charset="-127"/>
              </a:rPr>
              <a:t>Cushions or </a:t>
            </a:r>
            <a:r>
              <a:rPr lang="en-US" dirty="0" smtClean="0">
                <a:solidFill>
                  <a:schemeClr val="tx1"/>
                </a:solidFill>
                <a:latin typeface="Batang" panose="02030600000101010101" pitchFamily="18" charset="-127"/>
                <a:ea typeface="Batang" panose="02030600000101010101" pitchFamily="18" charset="-127"/>
              </a:rPr>
              <a:t>wedges</a:t>
            </a:r>
          </a:p>
          <a:p>
            <a:pPr>
              <a:buFont typeface="Arial" panose="020B0604020202020204" pitchFamily="34" charset="0"/>
              <a:buChar char="•"/>
            </a:pPr>
            <a:r>
              <a:rPr lang="en-US" dirty="0" smtClean="0">
                <a:solidFill>
                  <a:schemeClr val="tx1"/>
                </a:solidFill>
                <a:latin typeface="Batang" panose="02030600000101010101" pitchFamily="18" charset="-127"/>
                <a:ea typeface="Batang" panose="02030600000101010101" pitchFamily="18" charset="-127"/>
              </a:rPr>
              <a:t>A </a:t>
            </a:r>
            <a:r>
              <a:rPr lang="en-US" dirty="0">
                <a:solidFill>
                  <a:schemeClr val="tx1"/>
                </a:solidFill>
                <a:latin typeface="Batang" panose="02030600000101010101" pitchFamily="18" charset="-127"/>
                <a:ea typeface="Batang" panose="02030600000101010101" pitchFamily="18" charset="-127"/>
              </a:rPr>
              <a:t>slant-board or 3” binder. </a:t>
            </a:r>
            <a:endParaRPr lang="en-US" dirty="0" smtClean="0">
              <a:solidFill>
                <a:schemeClr val="tx1"/>
              </a:solidFill>
              <a:latin typeface="Batang" panose="02030600000101010101" pitchFamily="18" charset="-127"/>
              <a:ea typeface="Batang" panose="02030600000101010101" pitchFamily="18" charset="-127"/>
            </a:endParaRPr>
          </a:p>
          <a:p>
            <a:pPr>
              <a:buFont typeface="Arial" panose="020B0604020202020204" pitchFamily="34" charset="0"/>
              <a:buChar char="•"/>
            </a:pPr>
            <a:r>
              <a:rPr lang="en-US" dirty="0" smtClean="0">
                <a:solidFill>
                  <a:schemeClr val="tx1"/>
                </a:solidFill>
                <a:latin typeface="Batang" panose="02030600000101010101" pitchFamily="18" charset="-127"/>
                <a:ea typeface="Batang" panose="02030600000101010101" pitchFamily="18" charset="-127"/>
              </a:rPr>
              <a:t>Alternative </a:t>
            </a:r>
            <a:r>
              <a:rPr lang="en-US" dirty="0">
                <a:solidFill>
                  <a:schemeClr val="tx1"/>
                </a:solidFill>
                <a:latin typeface="Batang" panose="02030600000101010101" pitchFamily="18" charset="-127"/>
                <a:ea typeface="Batang" panose="02030600000101010101" pitchFamily="18" charset="-127"/>
              </a:rPr>
              <a:t>positions: standing, kneeling, or lying on the belly</a:t>
            </a:r>
            <a:r>
              <a:rPr lang="en-US" dirty="0" smtClean="0">
                <a:solidFill>
                  <a:schemeClr val="tx1"/>
                </a:solidFill>
                <a:latin typeface="Batang" panose="02030600000101010101" pitchFamily="18" charset="-127"/>
                <a:ea typeface="Batang" panose="02030600000101010101" pitchFamily="18" charset="-127"/>
              </a:rPr>
              <a:t>.</a:t>
            </a:r>
          </a:p>
          <a:p>
            <a:pPr>
              <a:buFont typeface="Arial" panose="020B0604020202020204" pitchFamily="34" charset="0"/>
              <a:buChar char="•"/>
            </a:pPr>
            <a:endParaRPr lang="en-US" dirty="0" smtClean="0">
              <a:solidFill>
                <a:schemeClr val="tx1"/>
              </a:solidFill>
              <a:latin typeface="Batang" panose="02030600000101010101" pitchFamily="18" charset="-127"/>
              <a:ea typeface="Batang" panose="02030600000101010101" pitchFamily="18" charset="-127"/>
            </a:endParaRPr>
          </a:p>
          <a:p>
            <a:pPr marL="0" indent="0">
              <a:buNone/>
            </a:pPr>
            <a:r>
              <a:rPr lang="en-US" dirty="0" smtClean="0">
                <a:solidFill>
                  <a:schemeClr val="tx1"/>
                </a:solidFill>
                <a:latin typeface="Batang" panose="02030600000101010101" pitchFamily="18" charset="-127"/>
                <a:ea typeface="Batang" panose="02030600000101010101" pitchFamily="18" charset="-127"/>
              </a:rPr>
              <a:t> </a:t>
            </a:r>
            <a:endParaRPr lang="en-US" dirty="0">
              <a:solidFill>
                <a:schemeClr val="tx1"/>
              </a:solidFill>
              <a:latin typeface="Batang" panose="02030600000101010101" pitchFamily="18" charset="-127"/>
              <a:ea typeface="Batang" panose="02030600000101010101" pitchFamily="18" charset="-127"/>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8056" y="4328581"/>
            <a:ext cx="2233637" cy="116411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2708" y="4043432"/>
            <a:ext cx="2199737" cy="173440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11086" y="3110087"/>
            <a:ext cx="2909977" cy="2031255"/>
          </a:xfrm>
          <a:prstGeom prst="rect">
            <a:avLst/>
          </a:prstGeom>
        </p:spPr>
      </p:pic>
    </p:spTree>
    <p:extLst>
      <p:ext uri="{BB962C8B-B14F-4D97-AF65-F5344CB8AC3E}">
        <p14:creationId xmlns:p14="http://schemas.microsoft.com/office/powerpoint/2010/main" val="2703273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Stable Core is important for FMS and GMS</a:t>
            </a:r>
            <a:r>
              <a:rPr lang="en-US" dirty="0" smtClean="0"/>
              <a:t>	</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600" dirty="0"/>
              <a:t>Movement skills develop from closest to the body to further out/proximal to distal.  In order to move your fingers or toes separately in a controlled way, parts closer to the center of the body must be stable-trunk, pelvis, shoulder</a:t>
            </a:r>
            <a:r>
              <a:rPr lang="en-US" sz="2600" dirty="0" smtClean="0"/>
              <a:t>, and </a:t>
            </a:r>
            <a:r>
              <a:rPr lang="en-US" sz="2600" dirty="0"/>
              <a:t>hip.  This stability comes from both the muscles of the body and how the body is supported.</a:t>
            </a:r>
          </a:p>
          <a:p>
            <a:pPr>
              <a:buFont typeface="Arial" panose="020B0604020202020204" pitchFamily="34" charset="0"/>
              <a:buChar char="•"/>
            </a:pPr>
            <a:r>
              <a:rPr lang="en-US" sz="2600" dirty="0" smtClean="0"/>
              <a:t>Posture is a foundational skill for developing fine motor skills</a:t>
            </a:r>
          </a:p>
          <a:p>
            <a:pPr marL="201168" lvl="1" indent="0">
              <a:buNone/>
            </a:pPr>
            <a:r>
              <a:rPr lang="en-US" sz="1800" dirty="0"/>
              <a:t>	</a:t>
            </a:r>
            <a:r>
              <a:rPr lang="en-US" sz="2400" dirty="0" smtClean="0"/>
              <a:t>and learning to write. </a:t>
            </a:r>
          </a:p>
          <a:p>
            <a:pPr>
              <a:buFont typeface="Arial" panose="020B0604020202020204" pitchFamily="34" charset="0"/>
              <a:buChar char="•"/>
            </a:pPr>
            <a:r>
              <a:rPr lang="en-US" sz="2600" dirty="0" smtClean="0"/>
              <a:t> Poor sitting posture can restrict breathing, cause back pain</a:t>
            </a:r>
          </a:p>
          <a:p>
            <a:pPr marL="384048" lvl="2" indent="0">
              <a:buNone/>
            </a:pPr>
            <a:r>
              <a:rPr lang="en-US" sz="2600" dirty="0" smtClean="0"/>
              <a:t>	and limit development of FMS.</a:t>
            </a:r>
          </a:p>
          <a:p>
            <a:pPr>
              <a:buFont typeface="Arial" panose="020B0604020202020204" pitchFamily="34" charset="0"/>
              <a:buChar char="•"/>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4230" y="3463762"/>
            <a:ext cx="2405332" cy="2405332"/>
          </a:xfrm>
          <a:prstGeom prst="rect">
            <a:avLst/>
          </a:prstGeom>
        </p:spPr>
      </p:pic>
    </p:spTree>
    <p:extLst>
      <p:ext uri="{BB962C8B-B14F-4D97-AF65-F5344CB8AC3E}">
        <p14:creationId xmlns:p14="http://schemas.microsoft.com/office/powerpoint/2010/main" val="3225650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latin typeface="Batang" panose="02030600000101010101" pitchFamily="18" charset="-127"/>
                <a:ea typeface="Batang" panose="02030600000101010101" pitchFamily="18" charset="-127"/>
              </a:rPr>
              <a:t>Fine Motor Strategies for the Classroom</a:t>
            </a:r>
            <a:br>
              <a:rPr lang="en-US" dirty="0">
                <a:latin typeface="Batang" panose="02030600000101010101" pitchFamily="18" charset="-127"/>
                <a:ea typeface="Batang" panose="02030600000101010101" pitchFamily="18" charset="-127"/>
              </a:rPr>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a:latin typeface="Batang" panose="02030600000101010101" pitchFamily="18" charset="-127"/>
                <a:ea typeface="Batang" panose="02030600000101010101" pitchFamily="18" charset="-127"/>
              </a:rPr>
              <a:t>Sharon C. Beyer OTR/L</a:t>
            </a:r>
          </a:p>
          <a:p>
            <a:pPr algn="ctr"/>
            <a:r>
              <a:rPr lang="en-US" b="1" dirty="0">
                <a:latin typeface="Batang" panose="02030600000101010101" pitchFamily="18" charset="-127"/>
                <a:ea typeface="Batang" panose="02030600000101010101" pitchFamily="18" charset="-127"/>
                <a:hlinkClick r:id="rId2"/>
              </a:rPr>
              <a:t>Sbeyer@wsdweb.org</a:t>
            </a:r>
            <a:endParaRPr lang="en-US" b="1" dirty="0">
              <a:latin typeface="Batang" panose="02030600000101010101" pitchFamily="18" charset="-127"/>
              <a:ea typeface="Batang" panose="02030600000101010101" pitchFamily="18" charset="-127"/>
            </a:endParaRPr>
          </a:p>
          <a:p>
            <a:pPr algn="ctr"/>
            <a:r>
              <a:rPr lang="en-US" b="1" dirty="0">
                <a:latin typeface="Batang" panose="02030600000101010101" pitchFamily="18" charset="-127"/>
                <a:ea typeface="Batang" panose="02030600000101010101" pitchFamily="18" charset="-127"/>
              </a:rPr>
              <a:t>2/12/16</a:t>
            </a:r>
          </a:p>
          <a:p>
            <a:endParaRPr lang="en-US" dirty="0"/>
          </a:p>
        </p:txBody>
      </p:sp>
    </p:spTree>
    <p:extLst>
      <p:ext uri="{BB962C8B-B14F-4D97-AF65-F5344CB8AC3E}">
        <p14:creationId xmlns:p14="http://schemas.microsoft.com/office/powerpoint/2010/main" val="2438562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latin typeface="Batang" panose="02030600000101010101" pitchFamily="18" charset="-127"/>
                <a:ea typeface="Batang" panose="02030600000101010101" pitchFamily="18" charset="-127"/>
              </a:rPr>
              <a:t>Occupational Therapy</a:t>
            </a:r>
            <a:endParaRPr lang="en-US" sz="60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a:bodyPr>
          <a:lstStyle/>
          <a:p>
            <a:r>
              <a:rPr lang="en-US" sz="3600" dirty="0" smtClean="0">
                <a:latin typeface="Batang" panose="02030600000101010101" pitchFamily="18" charset="-127"/>
                <a:ea typeface="Batang" panose="02030600000101010101" pitchFamily="18" charset="-127"/>
              </a:rPr>
              <a:t>-Neuromuscular Skills</a:t>
            </a:r>
          </a:p>
          <a:p>
            <a:r>
              <a:rPr lang="en-US" sz="3600" dirty="0" smtClean="0">
                <a:latin typeface="Batang" panose="02030600000101010101" pitchFamily="18" charset="-127"/>
                <a:ea typeface="Batang" panose="02030600000101010101" pitchFamily="18" charset="-127"/>
              </a:rPr>
              <a:t>-Fine Motor Skills</a:t>
            </a:r>
          </a:p>
          <a:p>
            <a:r>
              <a:rPr lang="en-US" sz="3600" dirty="0" smtClean="0">
                <a:latin typeface="Batang" panose="02030600000101010101" pitchFamily="18" charset="-127"/>
                <a:ea typeface="Batang" panose="02030600000101010101" pitchFamily="18" charset="-127"/>
              </a:rPr>
              <a:t>-Functional Handwriting</a:t>
            </a:r>
          </a:p>
          <a:p>
            <a:r>
              <a:rPr lang="en-US" sz="3600" dirty="0" smtClean="0">
                <a:latin typeface="Batang" panose="02030600000101010101" pitchFamily="18" charset="-127"/>
                <a:ea typeface="Batang" panose="02030600000101010101" pitchFamily="18" charset="-127"/>
              </a:rPr>
              <a:t>-Visual Perceptual Skills</a:t>
            </a:r>
          </a:p>
          <a:p>
            <a:r>
              <a:rPr lang="en-US" sz="3600" dirty="0" smtClean="0">
                <a:latin typeface="Batang" panose="02030600000101010101" pitchFamily="18" charset="-127"/>
                <a:ea typeface="Batang" panose="02030600000101010101" pitchFamily="18" charset="-127"/>
              </a:rPr>
              <a:t>-School related Self Help Skills</a:t>
            </a:r>
          </a:p>
          <a:p>
            <a:r>
              <a:rPr lang="en-US" sz="3600" dirty="0" smtClean="0">
                <a:latin typeface="Batang" panose="02030600000101010101" pitchFamily="18" charset="-127"/>
                <a:ea typeface="Batang" panose="02030600000101010101" pitchFamily="18" charset="-127"/>
              </a:rPr>
              <a:t>-Sensory Processing Skills</a:t>
            </a:r>
          </a:p>
          <a:p>
            <a:endParaRPr lang="en-US" sz="4000" dirty="0" smtClean="0">
              <a:latin typeface="Batang" panose="02030600000101010101" pitchFamily="18" charset="-127"/>
              <a:ea typeface="Batang" panose="02030600000101010101" pitchFamily="18" charset="-127"/>
            </a:endParaRPr>
          </a:p>
          <a:p>
            <a:endParaRPr lang="en-US" dirty="0"/>
          </a:p>
        </p:txBody>
      </p:sp>
    </p:spTree>
    <p:extLst>
      <p:ext uri="{BB962C8B-B14F-4D97-AF65-F5344CB8AC3E}">
        <p14:creationId xmlns:p14="http://schemas.microsoft.com/office/powerpoint/2010/main" val="2015335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dirty="0" smtClean="0">
                <a:latin typeface="Batang" panose="02030600000101010101" pitchFamily="18" charset="-127"/>
                <a:ea typeface="Batang" panose="02030600000101010101" pitchFamily="18" charset="-127"/>
              </a:rPr>
              <a:t>Fine Motor Developmental Milestones 3-4 years</a:t>
            </a:r>
            <a:endParaRPr lang="en-US" sz="54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lstStyle/>
          <a:p>
            <a:r>
              <a:rPr lang="en-US" dirty="0" smtClean="0">
                <a:latin typeface="Batang" panose="02030600000101010101" pitchFamily="18" charset="-127"/>
                <a:ea typeface="Batang" panose="02030600000101010101" pitchFamily="18" charset="-127"/>
              </a:rPr>
              <a:t>Places pegs in holes</a:t>
            </a:r>
          </a:p>
          <a:p>
            <a:r>
              <a:rPr lang="en-US" dirty="0" smtClean="0">
                <a:latin typeface="Batang" panose="02030600000101010101" pitchFamily="18" charset="-127"/>
                <a:ea typeface="Batang" panose="02030600000101010101" pitchFamily="18" charset="-127"/>
              </a:rPr>
              <a:t>Completes simple puzzles with 5-8 pieces</a:t>
            </a:r>
          </a:p>
          <a:p>
            <a:r>
              <a:rPr lang="en-US" dirty="0" smtClean="0">
                <a:latin typeface="Batang" panose="02030600000101010101" pitchFamily="18" charset="-127"/>
                <a:ea typeface="Batang" panose="02030600000101010101" pitchFamily="18" charset="-127"/>
              </a:rPr>
              <a:t>Manipulates clay by making balls, snakes, </a:t>
            </a:r>
            <a:r>
              <a:rPr lang="en-US" dirty="0" err="1" smtClean="0">
                <a:latin typeface="Batang" panose="02030600000101010101" pitchFamily="18" charset="-127"/>
                <a:ea typeface="Batang" panose="02030600000101010101" pitchFamily="18" charset="-127"/>
              </a:rPr>
              <a:t>etc</a:t>
            </a:r>
            <a:endParaRPr lang="en-US" dirty="0" smtClean="0">
              <a:latin typeface="Batang" panose="02030600000101010101" pitchFamily="18" charset="-127"/>
              <a:ea typeface="Batang" panose="02030600000101010101" pitchFamily="18" charset="-127"/>
            </a:endParaRPr>
          </a:p>
          <a:p>
            <a:r>
              <a:rPr lang="en-US" dirty="0" smtClean="0">
                <a:latin typeface="Batang" panose="02030600000101010101" pitchFamily="18" charset="-127"/>
                <a:ea typeface="Batang" panose="02030600000101010101" pitchFamily="18" charset="-127"/>
              </a:rPr>
              <a:t>Builds a tower of 9 blocks</a:t>
            </a:r>
          </a:p>
          <a:p>
            <a:r>
              <a:rPr lang="en-US" dirty="0" smtClean="0">
                <a:latin typeface="Batang" panose="02030600000101010101" pitchFamily="18" charset="-127"/>
                <a:ea typeface="Batang" panose="02030600000101010101" pitchFamily="18" charset="-127"/>
              </a:rPr>
              <a:t>Strings small and medium size beads </a:t>
            </a:r>
          </a:p>
          <a:p>
            <a:r>
              <a:rPr lang="en-US" dirty="0" smtClean="0">
                <a:latin typeface="Batang" panose="02030600000101010101" pitchFamily="18" charset="-127"/>
                <a:ea typeface="Batang" panose="02030600000101010101" pitchFamily="18" charset="-127"/>
              </a:rPr>
              <a:t>Builds with construction toys-blocks, </a:t>
            </a:r>
            <a:r>
              <a:rPr lang="en-US" dirty="0" err="1" smtClean="0">
                <a:latin typeface="Batang" panose="02030600000101010101" pitchFamily="18" charset="-127"/>
                <a:ea typeface="Batang" panose="02030600000101010101" pitchFamily="18" charset="-127"/>
              </a:rPr>
              <a:t>duplos</a:t>
            </a:r>
            <a:endParaRPr lang="en-US" dirty="0" smtClean="0">
              <a:latin typeface="Batang" panose="02030600000101010101" pitchFamily="18" charset="-127"/>
              <a:ea typeface="Batang" panose="02030600000101010101" pitchFamily="18" charset="-127"/>
            </a:endParaRPr>
          </a:p>
          <a:p>
            <a:r>
              <a:rPr lang="en-US" dirty="0" smtClean="0">
                <a:latin typeface="Batang" panose="02030600000101010101" pitchFamily="18" charset="-127"/>
                <a:ea typeface="Batang" panose="02030600000101010101" pitchFamily="18" charset="-127"/>
              </a:rPr>
              <a:t>Cuts on a straight line with scissors</a:t>
            </a:r>
          </a:p>
          <a:p>
            <a:r>
              <a:rPr lang="en-US" dirty="0" smtClean="0">
                <a:latin typeface="Batang" panose="02030600000101010101" pitchFamily="18" charset="-127"/>
                <a:ea typeface="Batang" panose="02030600000101010101" pitchFamily="18" charset="-127"/>
              </a:rPr>
              <a:t>Fisted, palmar or five finger grasp on a marker</a:t>
            </a:r>
          </a:p>
        </p:txBody>
      </p:sp>
    </p:spTree>
    <p:extLst>
      <p:ext uri="{BB962C8B-B14F-4D97-AF65-F5344CB8AC3E}">
        <p14:creationId xmlns:p14="http://schemas.microsoft.com/office/powerpoint/2010/main" val="4281935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tLang="en-US" sz="3600" u="sng" dirty="0" smtClean="0">
                <a:latin typeface="Batang" panose="02030600000101010101" pitchFamily="18" charset="-127"/>
                <a:ea typeface="Batang" panose="02030600000101010101" pitchFamily="18" charset="-127"/>
              </a:rPr>
              <a:t>Occupational and Physical Therapy according to IDEA</a:t>
            </a:r>
            <a:r>
              <a:rPr lang="en-US" altLang="en-US" sz="3600" u="sng" dirty="0">
                <a:latin typeface="Batang" panose="02030600000101010101" pitchFamily="18" charset="-127"/>
                <a:ea typeface="Batang" panose="02030600000101010101" pitchFamily="18" charset="-127"/>
              </a:rPr>
              <a:t/>
            </a:r>
            <a:br>
              <a:rPr lang="en-US" altLang="en-US" sz="3600" u="sng" dirty="0">
                <a:latin typeface="Batang" panose="02030600000101010101" pitchFamily="18" charset="-127"/>
                <a:ea typeface="Batang" panose="02030600000101010101" pitchFamily="18" charset="-127"/>
              </a:rPr>
            </a:br>
            <a:endParaRPr lang="en-US" sz="36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lstStyle/>
          <a:p>
            <a:pPr algn="ctr">
              <a:buFontTx/>
              <a:buNone/>
            </a:pPr>
            <a:r>
              <a:rPr lang="en-US" altLang="en-US" sz="3200" dirty="0" smtClean="0">
                <a:latin typeface="Batang" panose="02030600000101010101" pitchFamily="18" charset="-127"/>
                <a:ea typeface="Batang" panose="02030600000101010101" pitchFamily="18" charset="-127"/>
              </a:rPr>
              <a:t>Defined as a related service </a:t>
            </a:r>
          </a:p>
          <a:p>
            <a:pPr algn="ctr">
              <a:buFontTx/>
              <a:buNone/>
            </a:pPr>
            <a:r>
              <a:rPr lang="en-US" altLang="en-US" sz="3200" dirty="0" smtClean="0">
                <a:latin typeface="Batang" panose="02030600000101010101" pitchFamily="18" charset="-127"/>
                <a:ea typeface="Batang" panose="02030600000101010101" pitchFamily="18" charset="-127"/>
              </a:rPr>
              <a:t>Supportive service that is required to assist a child with a disability to benefit from special education</a:t>
            </a:r>
          </a:p>
          <a:p>
            <a:pPr algn="ctr">
              <a:buFontTx/>
              <a:buNone/>
            </a:pPr>
            <a:r>
              <a:rPr lang="en-US" altLang="en-US" sz="3200" dirty="0" smtClean="0">
                <a:latin typeface="Batang" panose="02030600000101010101" pitchFamily="18" charset="-127"/>
                <a:ea typeface="Batang" panose="02030600000101010101" pitchFamily="18" charset="-127"/>
              </a:rPr>
              <a:t>OT/PT may be delivered for students who do not receive special education but have a medical condition under Section 504 of the Rehabilitation Act</a:t>
            </a:r>
            <a:endParaRPr lang="en-US" altLang="en-US" sz="3200" dirty="0">
              <a:latin typeface="Batang" panose="02030600000101010101" pitchFamily="18" charset="-127"/>
              <a:ea typeface="Batang" panose="02030600000101010101" pitchFamily="18" charset="-127"/>
            </a:endParaRPr>
          </a:p>
          <a:p>
            <a:endParaRPr lang="en-US" dirty="0"/>
          </a:p>
        </p:txBody>
      </p:sp>
    </p:spTree>
    <p:extLst>
      <p:ext uri="{BB962C8B-B14F-4D97-AF65-F5344CB8AC3E}">
        <p14:creationId xmlns:p14="http://schemas.microsoft.com/office/powerpoint/2010/main" val="493430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atang" panose="02030600000101010101" pitchFamily="18" charset="-127"/>
                <a:ea typeface="Batang" panose="02030600000101010101" pitchFamily="18" charset="-127"/>
              </a:rPr>
              <a:t>Fine Motor Developmental Milestones </a:t>
            </a:r>
            <a:r>
              <a:rPr lang="en-US" dirty="0" smtClean="0">
                <a:latin typeface="Batang" panose="02030600000101010101" pitchFamily="18" charset="-127"/>
                <a:ea typeface="Batang" panose="02030600000101010101" pitchFamily="18" charset="-127"/>
              </a:rPr>
              <a:t>4-5 </a:t>
            </a:r>
            <a:r>
              <a:rPr lang="en-US" dirty="0">
                <a:latin typeface="Batang" panose="02030600000101010101" pitchFamily="18" charset="-127"/>
                <a:ea typeface="Batang" panose="02030600000101010101" pitchFamily="18" charset="-127"/>
              </a:rPr>
              <a:t>years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latin typeface="Batang" panose="02030600000101010101" pitchFamily="18" charset="-127"/>
                <a:ea typeface="Batang" panose="02030600000101010101" pitchFamily="18" charset="-127"/>
              </a:rPr>
              <a:t>Completes </a:t>
            </a:r>
            <a:r>
              <a:rPr lang="en-US" sz="3200" dirty="0">
                <a:latin typeface="Batang" panose="02030600000101010101" pitchFamily="18" charset="-127"/>
                <a:ea typeface="Batang" panose="02030600000101010101" pitchFamily="18" charset="-127"/>
              </a:rPr>
              <a:t>puzzles with </a:t>
            </a:r>
            <a:r>
              <a:rPr lang="en-US" sz="3200" dirty="0" smtClean="0">
                <a:latin typeface="Batang" panose="02030600000101010101" pitchFamily="18" charset="-127"/>
                <a:ea typeface="Batang" panose="02030600000101010101" pitchFamily="18" charset="-127"/>
              </a:rPr>
              <a:t>12-18 pieces</a:t>
            </a:r>
          </a:p>
          <a:p>
            <a:r>
              <a:rPr lang="en-US" sz="3200" dirty="0" smtClean="0">
                <a:latin typeface="Batang" panose="02030600000101010101" pitchFamily="18" charset="-127"/>
                <a:ea typeface="Batang" panose="02030600000101010101" pitchFamily="18" charset="-127"/>
              </a:rPr>
              <a:t>Firmly established hand dominance (4-6 years)</a:t>
            </a:r>
          </a:p>
          <a:p>
            <a:r>
              <a:rPr lang="en-US" sz="3200" dirty="0" smtClean="0">
                <a:latin typeface="Batang" panose="02030600000101010101" pitchFamily="18" charset="-127"/>
                <a:ea typeface="Batang" panose="02030600000101010101" pitchFamily="18" charset="-127"/>
              </a:rPr>
              <a:t>Five finger grasp (4years)</a:t>
            </a:r>
          </a:p>
          <a:p>
            <a:r>
              <a:rPr lang="en-US" sz="3200" dirty="0" smtClean="0">
                <a:latin typeface="Batang" panose="02030600000101010101" pitchFamily="18" charset="-127"/>
                <a:ea typeface="Batang" panose="02030600000101010101" pitchFamily="18" charset="-127"/>
              </a:rPr>
              <a:t>Tripod grasp (5 years)</a:t>
            </a:r>
          </a:p>
          <a:p>
            <a:r>
              <a:rPr lang="en-US" sz="3200" dirty="0" smtClean="0">
                <a:latin typeface="Batang" panose="02030600000101010101" pitchFamily="18" charset="-127"/>
                <a:ea typeface="Batang" panose="02030600000101010101" pitchFamily="18" charset="-127"/>
              </a:rPr>
              <a:t>Copies a cross, circle</a:t>
            </a:r>
            <a:r>
              <a:rPr lang="en-US" sz="3200" dirty="0">
                <a:latin typeface="Batang" panose="02030600000101010101" pitchFamily="18" charset="-127"/>
                <a:ea typeface="Batang" panose="02030600000101010101" pitchFamily="18" charset="-127"/>
              </a:rPr>
              <a:t> </a:t>
            </a:r>
            <a:r>
              <a:rPr lang="en-US" sz="3200" dirty="0" smtClean="0">
                <a:latin typeface="Batang" panose="02030600000101010101" pitchFamily="18" charset="-127"/>
                <a:ea typeface="Batang" panose="02030600000101010101" pitchFamily="18" charset="-127"/>
              </a:rPr>
              <a:t>and square </a:t>
            </a:r>
            <a:endParaRPr lang="en-US" sz="3200" dirty="0">
              <a:latin typeface="Batang" panose="02030600000101010101" pitchFamily="18" charset="-127"/>
              <a:ea typeface="Batang" panose="02030600000101010101" pitchFamily="18" charset="-127"/>
            </a:endParaRPr>
          </a:p>
          <a:p>
            <a:r>
              <a:rPr lang="en-US" sz="3200" dirty="0" smtClean="0">
                <a:latin typeface="Batang" panose="02030600000101010101" pitchFamily="18" charset="-127"/>
                <a:ea typeface="Batang" panose="02030600000101010101" pitchFamily="18" charset="-127"/>
              </a:rPr>
              <a:t>Cuts on a curved line</a:t>
            </a:r>
          </a:p>
          <a:p>
            <a:r>
              <a:rPr lang="en-US" sz="3200" dirty="0" smtClean="0">
                <a:latin typeface="Batang" panose="02030600000101010101" pitchFamily="18" charset="-127"/>
                <a:ea typeface="Batang" panose="02030600000101010101" pitchFamily="18" charset="-127"/>
              </a:rPr>
              <a:t>Cuts around large simple shapes</a:t>
            </a:r>
          </a:p>
          <a:p>
            <a:pPr marL="0" indent="0">
              <a:buNone/>
            </a:pPr>
            <a:endParaRPr lang="en-US" dirty="0">
              <a:latin typeface="Batang" panose="02030600000101010101" pitchFamily="18" charset="-127"/>
              <a:ea typeface="Batang" panose="02030600000101010101" pitchFamily="18" charset="-127"/>
            </a:endParaRPr>
          </a:p>
          <a:p>
            <a:endParaRPr lang="en-US" dirty="0"/>
          </a:p>
        </p:txBody>
      </p:sp>
    </p:spTree>
    <p:extLst>
      <p:ext uri="{BB962C8B-B14F-4D97-AF65-F5344CB8AC3E}">
        <p14:creationId xmlns:p14="http://schemas.microsoft.com/office/powerpoint/2010/main" val="3417212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Batang" panose="02030600000101010101" pitchFamily="18" charset="-127"/>
                <a:ea typeface="Batang" panose="02030600000101010101" pitchFamily="18" charset="-127"/>
              </a:rPr>
              <a:t>Fine Motor Developmental Milestones </a:t>
            </a:r>
            <a:r>
              <a:rPr lang="en-US" dirty="0" smtClean="0">
                <a:latin typeface="Batang" panose="02030600000101010101" pitchFamily="18" charset="-127"/>
                <a:ea typeface="Batang" panose="02030600000101010101" pitchFamily="18" charset="-127"/>
              </a:rPr>
              <a:t>5-6 </a:t>
            </a:r>
            <a:r>
              <a:rPr lang="en-US" dirty="0">
                <a:latin typeface="Batang" panose="02030600000101010101" pitchFamily="18" charset="-127"/>
                <a:ea typeface="Batang" panose="02030600000101010101" pitchFamily="18" charset="-127"/>
              </a:rPr>
              <a:t>years</a:t>
            </a:r>
            <a:endParaRPr lang="en-US" dirty="0"/>
          </a:p>
        </p:txBody>
      </p:sp>
      <p:sp>
        <p:nvSpPr>
          <p:cNvPr id="3" name="Content Placeholder 2"/>
          <p:cNvSpPr>
            <a:spLocks noGrp="1"/>
          </p:cNvSpPr>
          <p:nvPr>
            <p:ph idx="1"/>
          </p:nvPr>
        </p:nvSpPr>
        <p:spPr/>
        <p:txBody>
          <a:bodyPr/>
          <a:lstStyle/>
          <a:p>
            <a:r>
              <a:rPr lang="en-US" sz="3200" dirty="0" smtClean="0">
                <a:latin typeface="Batang" panose="02030600000101010101" pitchFamily="18" charset="-127"/>
                <a:ea typeface="Batang" panose="02030600000101010101" pitchFamily="18" charset="-127"/>
              </a:rPr>
              <a:t>Completes </a:t>
            </a:r>
            <a:r>
              <a:rPr lang="en-US" sz="3200" dirty="0">
                <a:latin typeface="Batang" panose="02030600000101010101" pitchFamily="18" charset="-127"/>
                <a:ea typeface="Batang" panose="02030600000101010101" pitchFamily="18" charset="-127"/>
              </a:rPr>
              <a:t>puzzles with </a:t>
            </a:r>
            <a:r>
              <a:rPr lang="en-US" sz="3200" dirty="0" smtClean="0">
                <a:latin typeface="Batang" panose="02030600000101010101" pitchFamily="18" charset="-127"/>
                <a:ea typeface="Batang" panose="02030600000101010101" pitchFamily="18" charset="-127"/>
              </a:rPr>
              <a:t>18-35 </a:t>
            </a:r>
            <a:r>
              <a:rPr lang="en-US" sz="3200" dirty="0">
                <a:latin typeface="Batang" panose="02030600000101010101" pitchFamily="18" charset="-127"/>
                <a:ea typeface="Batang" panose="02030600000101010101" pitchFamily="18" charset="-127"/>
              </a:rPr>
              <a:t>pieces</a:t>
            </a:r>
          </a:p>
          <a:p>
            <a:r>
              <a:rPr lang="en-US" sz="3200" dirty="0" smtClean="0">
                <a:latin typeface="Batang" panose="02030600000101010101" pitchFamily="18" charset="-127"/>
                <a:ea typeface="Batang" panose="02030600000101010101" pitchFamily="18" charset="-127"/>
              </a:rPr>
              <a:t>Colors within the lines</a:t>
            </a:r>
          </a:p>
          <a:p>
            <a:r>
              <a:rPr lang="en-US" sz="3200" dirty="0" smtClean="0">
                <a:latin typeface="Batang" panose="02030600000101010101" pitchFamily="18" charset="-127"/>
                <a:ea typeface="Batang" panose="02030600000101010101" pitchFamily="18" charset="-127"/>
              </a:rPr>
              <a:t>Tripod grasp on a marker or crayon</a:t>
            </a:r>
          </a:p>
          <a:p>
            <a:r>
              <a:rPr lang="en-US" sz="3200" dirty="0" smtClean="0">
                <a:latin typeface="Batang" panose="02030600000101010101" pitchFamily="18" charset="-127"/>
                <a:ea typeface="Batang" panose="02030600000101010101" pitchFamily="18" charset="-127"/>
              </a:rPr>
              <a:t>Copies square, triangle, diagonal lines</a:t>
            </a:r>
          </a:p>
          <a:p>
            <a:r>
              <a:rPr lang="en-US" sz="3200" dirty="0" smtClean="0">
                <a:latin typeface="Batang" panose="02030600000101010101" pitchFamily="18" charset="-127"/>
                <a:ea typeface="Batang" panose="02030600000101010101" pitchFamily="18" charset="-127"/>
              </a:rPr>
              <a:t>Cuts around shapes with corners and curves using helping hand to hold and turn paper</a:t>
            </a:r>
            <a:endParaRPr lang="en-US" sz="3200" dirty="0">
              <a:latin typeface="Batang" panose="02030600000101010101" pitchFamily="18" charset="-127"/>
              <a:ea typeface="Batang" panose="02030600000101010101" pitchFamily="18" charset="-127"/>
            </a:endParaRPr>
          </a:p>
          <a:p>
            <a:endParaRPr lang="en-US" dirty="0"/>
          </a:p>
        </p:txBody>
      </p:sp>
    </p:spTree>
    <p:extLst>
      <p:ext uri="{BB962C8B-B14F-4D97-AF65-F5344CB8AC3E}">
        <p14:creationId xmlns:p14="http://schemas.microsoft.com/office/powerpoint/2010/main" val="2119754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latin typeface="Batang" panose="02030600000101010101" pitchFamily="18" charset="-127"/>
                <a:ea typeface="Batang" panose="02030600000101010101" pitchFamily="18" charset="-127"/>
              </a:rPr>
              <a:t>Postural Stability</a:t>
            </a:r>
            <a:endParaRPr lang="en-US" sz="60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a:bodyPr>
          <a:lstStyle/>
          <a:p>
            <a:endParaRPr lang="en-US" dirty="0" smtClean="0"/>
          </a:p>
          <a:p>
            <a:pPr marL="0" indent="0">
              <a:buNone/>
            </a:pPr>
            <a:r>
              <a:rPr lang="en-US" sz="3600" dirty="0">
                <a:latin typeface="Batang" panose="02030600000101010101" pitchFamily="18" charset="-127"/>
                <a:ea typeface="Batang" panose="02030600000101010101" pitchFamily="18" charset="-127"/>
              </a:rPr>
              <a:t>*</a:t>
            </a:r>
            <a:r>
              <a:rPr lang="en-US" sz="2800" dirty="0" smtClean="0">
                <a:latin typeface="Batang" panose="02030600000101010101" pitchFamily="18" charset="-127"/>
                <a:ea typeface="Batang" panose="02030600000101010101" pitchFamily="18" charset="-127"/>
              </a:rPr>
              <a:t>Need a strong and stable trunk to maintain an upright posture for writing. </a:t>
            </a:r>
          </a:p>
          <a:p>
            <a:r>
              <a:rPr lang="en-US" sz="2800" dirty="0">
                <a:latin typeface="Batang" panose="02030600000101010101" pitchFamily="18" charset="-127"/>
                <a:ea typeface="Batang" panose="02030600000101010101" pitchFamily="18" charset="-127"/>
              </a:rPr>
              <a:t>*</a:t>
            </a:r>
            <a:r>
              <a:rPr lang="en-US" sz="2800" dirty="0" smtClean="0">
                <a:latin typeface="Batang" panose="02030600000101010101" pitchFamily="18" charset="-127"/>
                <a:ea typeface="Batang" panose="02030600000101010101" pitchFamily="18" charset="-127"/>
              </a:rPr>
              <a:t>Signs that a child may lack trunk control include leaning on table, propping on hands, fatigue during sustained tasks. </a:t>
            </a:r>
          </a:p>
          <a:p>
            <a:r>
              <a:rPr lang="en-US" sz="2800" dirty="0" smtClean="0">
                <a:latin typeface="Batang" panose="02030600000101010101" pitchFamily="18" charset="-127"/>
                <a:ea typeface="Batang" panose="02030600000101010101" pitchFamily="18" charset="-127"/>
              </a:rPr>
              <a:t>*Strategies: Appropriate chair and desk height. Feet on floor. </a:t>
            </a:r>
            <a:endParaRPr lang="en-US" sz="2800"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1157719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Batang" panose="02030600000101010101" pitchFamily="18" charset="-127"/>
                <a:ea typeface="Batang" panose="02030600000101010101" pitchFamily="18" charset="-127"/>
              </a:rPr>
              <a:t>Posture Strategies</a:t>
            </a:r>
            <a:endParaRPr lang="en-US" sz="54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fontScale="85000" lnSpcReduction="10000"/>
          </a:bodyPr>
          <a:lstStyle/>
          <a:p>
            <a:r>
              <a:rPr lang="en-US" dirty="0">
                <a:solidFill>
                  <a:schemeClr val="tx1"/>
                </a:solidFill>
              </a:rPr>
              <a:t>*</a:t>
            </a:r>
            <a:r>
              <a:rPr lang="en-US" sz="2600" dirty="0" smtClean="0">
                <a:solidFill>
                  <a:schemeClr val="tx1"/>
                </a:solidFill>
                <a:latin typeface="Batang" panose="02030600000101010101" pitchFamily="18" charset="-127"/>
                <a:ea typeface="Batang" panose="02030600000101010101" pitchFamily="18" charset="-127"/>
              </a:rPr>
              <a:t>Place </a:t>
            </a:r>
            <a:r>
              <a:rPr lang="en-US" sz="2600" dirty="0">
                <a:solidFill>
                  <a:schemeClr val="tx1"/>
                </a:solidFill>
                <a:latin typeface="Batang" panose="02030600000101010101" pitchFamily="18" charset="-127"/>
                <a:ea typeface="Batang" panose="02030600000101010101" pitchFamily="18" charset="-127"/>
              </a:rPr>
              <a:t>block under feet.</a:t>
            </a:r>
          </a:p>
          <a:p>
            <a:pPr>
              <a:buNone/>
            </a:pPr>
            <a:endParaRPr lang="en-US" sz="2600" dirty="0">
              <a:solidFill>
                <a:schemeClr val="tx1"/>
              </a:solidFill>
              <a:latin typeface="Batang" panose="02030600000101010101" pitchFamily="18" charset="-127"/>
              <a:ea typeface="Batang" panose="02030600000101010101" pitchFamily="18" charset="-127"/>
            </a:endParaRPr>
          </a:p>
          <a:p>
            <a:r>
              <a:rPr lang="en-US" sz="2600" dirty="0">
                <a:solidFill>
                  <a:schemeClr val="tx1"/>
                </a:solidFill>
                <a:latin typeface="Batang" panose="02030600000101010101" pitchFamily="18" charset="-127"/>
                <a:ea typeface="Batang" panose="02030600000101010101" pitchFamily="18" charset="-127"/>
              </a:rPr>
              <a:t>*</a:t>
            </a:r>
            <a:r>
              <a:rPr lang="en-US" sz="2600" dirty="0" smtClean="0">
                <a:solidFill>
                  <a:schemeClr val="tx1"/>
                </a:solidFill>
                <a:latin typeface="Batang" panose="02030600000101010101" pitchFamily="18" charset="-127"/>
                <a:ea typeface="Batang" panose="02030600000101010101" pitchFamily="18" charset="-127"/>
              </a:rPr>
              <a:t>Allow </a:t>
            </a:r>
            <a:r>
              <a:rPr lang="en-US" sz="2600" dirty="0">
                <a:solidFill>
                  <a:schemeClr val="tx1"/>
                </a:solidFill>
                <a:latin typeface="Batang" panose="02030600000101010101" pitchFamily="18" charset="-127"/>
                <a:ea typeface="Batang" panose="02030600000101010101" pitchFamily="18" charset="-127"/>
              </a:rPr>
              <a:t>child to rest forearms on desk during writing, cutting and drawing. </a:t>
            </a:r>
            <a:endParaRPr lang="en-US" sz="2600" dirty="0" smtClean="0">
              <a:solidFill>
                <a:schemeClr val="tx1"/>
              </a:solidFill>
              <a:latin typeface="Batang" panose="02030600000101010101" pitchFamily="18" charset="-127"/>
              <a:ea typeface="Batang" panose="02030600000101010101" pitchFamily="18" charset="-127"/>
            </a:endParaRPr>
          </a:p>
          <a:p>
            <a:endParaRPr lang="en-US" sz="2600" dirty="0">
              <a:solidFill>
                <a:schemeClr val="tx1"/>
              </a:solidFill>
              <a:latin typeface="Batang" panose="02030600000101010101" pitchFamily="18" charset="-127"/>
              <a:ea typeface="Batang" panose="02030600000101010101" pitchFamily="18" charset="-127"/>
            </a:endParaRPr>
          </a:p>
          <a:p>
            <a:r>
              <a:rPr lang="en-US" sz="2600" dirty="0" smtClean="0">
                <a:solidFill>
                  <a:schemeClr val="tx1"/>
                </a:solidFill>
                <a:latin typeface="Batang" panose="02030600000101010101" pitchFamily="18" charset="-127"/>
                <a:ea typeface="Batang" panose="02030600000101010101" pitchFamily="18" charset="-127"/>
              </a:rPr>
              <a:t>* Cushions or wedges</a:t>
            </a:r>
            <a:endParaRPr lang="en-US" sz="2600" dirty="0">
              <a:solidFill>
                <a:schemeClr val="tx1"/>
              </a:solidFill>
              <a:latin typeface="Batang" panose="02030600000101010101" pitchFamily="18" charset="-127"/>
              <a:ea typeface="Batang" panose="02030600000101010101" pitchFamily="18" charset="-127"/>
            </a:endParaRPr>
          </a:p>
          <a:p>
            <a:pPr>
              <a:buNone/>
            </a:pPr>
            <a:endParaRPr lang="en-US" sz="2600" dirty="0">
              <a:solidFill>
                <a:schemeClr val="tx1"/>
              </a:solidFill>
              <a:latin typeface="Batang" panose="02030600000101010101" pitchFamily="18" charset="-127"/>
              <a:ea typeface="Batang" panose="02030600000101010101" pitchFamily="18" charset="-127"/>
            </a:endParaRPr>
          </a:p>
          <a:p>
            <a:r>
              <a:rPr lang="en-US" sz="2600" dirty="0">
                <a:solidFill>
                  <a:schemeClr val="tx1"/>
                </a:solidFill>
                <a:latin typeface="Batang" panose="02030600000101010101" pitchFamily="18" charset="-127"/>
                <a:ea typeface="Batang" panose="02030600000101010101" pitchFamily="18" charset="-127"/>
              </a:rPr>
              <a:t>*</a:t>
            </a:r>
            <a:r>
              <a:rPr lang="en-US" sz="2600" dirty="0" smtClean="0">
                <a:solidFill>
                  <a:schemeClr val="tx1"/>
                </a:solidFill>
                <a:latin typeface="Batang" panose="02030600000101010101" pitchFamily="18" charset="-127"/>
                <a:ea typeface="Batang" panose="02030600000101010101" pitchFamily="18" charset="-127"/>
              </a:rPr>
              <a:t>A </a:t>
            </a:r>
            <a:r>
              <a:rPr lang="en-US" sz="2600" dirty="0">
                <a:solidFill>
                  <a:schemeClr val="tx1"/>
                </a:solidFill>
                <a:latin typeface="Batang" panose="02030600000101010101" pitchFamily="18" charset="-127"/>
                <a:ea typeface="Batang" panose="02030600000101010101" pitchFamily="18" charset="-127"/>
              </a:rPr>
              <a:t>slant-board or 3” binder. </a:t>
            </a:r>
          </a:p>
          <a:p>
            <a:pPr>
              <a:buNone/>
            </a:pPr>
            <a:endParaRPr lang="en-US" sz="2600" dirty="0">
              <a:solidFill>
                <a:schemeClr val="tx1"/>
              </a:solidFill>
              <a:latin typeface="Batang" panose="02030600000101010101" pitchFamily="18" charset="-127"/>
              <a:ea typeface="Batang" panose="02030600000101010101" pitchFamily="18" charset="-127"/>
            </a:endParaRPr>
          </a:p>
          <a:p>
            <a:r>
              <a:rPr lang="en-US" sz="2600" dirty="0">
                <a:solidFill>
                  <a:schemeClr val="tx1"/>
                </a:solidFill>
                <a:latin typeface="Batang" panose="02030600000101010101" pitchFamily="18" charset="-127"/>
                <a:ea typeface="Batang" panose="02030600000101010101" pitchFamily="18" charset="-127"/>
              </a:rPr>
              <a:t>*</a:t>
            </a:r>
            <a:r>
              <a:rPr lang="en-US" sz="2600" dirty="0" smtClean="0">
                <a:solidFill>
                  <a:schemeClr val="tx1"/>
                </a:solidFill>
                <a:latin typeface="Batang" panose="02030600000101010101" pitchFamily="18" charset="-127"/>
                <a:ea typeface="Batang" panose="02030600000101010101" pitchFamily="18" charset="-127"/>
              </a:rPr>
              <a:t>Alternative </a:t>
            </a:r>
            <a:r>
              <a:rPr lang="en-US" sz="2600" dirty="0">
                <a:solidFill>
                  <a:schemeClr val="tx1"/>
                </a:solidFill>
                <a:latin typeface="Batang" panose="02030600000101010101" pitchFamily="18" charset="-127"/>
                <a:ea typeface="Batang" panose="02030600000101010101" pitchFamily="18" charset="-127"/>
              </a:rPr>
              <a:t>positions: standing, kneeling, or lying on the belly. </a:t>
            </a:r>
          </a:p>
          <a:p>
            <a:endParaRPr lang="en-US" dirty="0"/>
          </a:p>
        </p:txBody>
      </p:sp>
    </p:spTree>
    <p:extLst>
      <p:ext uri="{BB962C8B-B14F-4D97-AF65-F5344CB8AC3E}">
        <p14:creationId xmlns:p14="http://schemas.microsoft.com/office/powerpoint/2010/main" val="3117387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latin typeface="Batang" panose="02030600000101010101" pitchFamily="18" charset="-127"/>
                <a:ea typeface="Batang" panose="02030600000101010101" pitchFamily="18" charset="-127"/>
              </a:rPr>
              <a:t>Bilateral</a:t>
            </a:r>
            <a:r>
              <a:rPr lang="en-US" sz="6600" dirty="0" smtClean="0"/>
              <a:t> Coordination</a:t>
            </a:r>
            <a:endParaRPr lang="en-US" sz="6600" dirty="0"/>
          </a:p>
        </p:txBody>
      </p:sp>
      <p:sp>
        <p:nvSpPr>
          <p:cNvPr id="3" name="Content Placeholder 2"/>
          <p:cNvSpPr>
            <a:spLocks noGrp="1"/>
          </p:cNvSpPr>
          <p:nvPr>
            <p:ph idx="1"/>
          </p:nvPr>
        </p:nvSpPr>
        <p:spPr/>
        <p:txBody>
          <a:bodyPr>
            <a:normAutofit/>
          </a:bodyPr>
          <a:lstStyle/>
          <a:p>
            <a:r>
              <a:rPr lang="en-US" sz="2800" dirty="0" smtClean="0">
                <a:latin typeface="+mj-lt"/>
              </a:rPr>
              <a:t>*</a:t>
            </a:r>
            <a:r>
              <a:rPr lang="en-US" sz="2800" dirty="0" smtClean="0">
                <a:latin typeface="Batang" panose="02030600000101010101" pitchFamily="18" charset="-127"/>
                <a:ea typeface="Batang" panose="02030600000101010101" pitchFamily="18" charset="-127"/>
              </a:rPr>
              <a:t> C</a:t>
            </a:r>
            <a:r>
              <a:rPr lang="en-US" sz="2400" dirty="0" smtClean="0">
                <a:latin typeface="Batang" panose="02030600000101010101" pitchFamily="18" charset="-127"/>
                <a:ea typeface="Batang" panose="02030600000101010101" pitchFamily="18" charset="-127"/>
              </a:rPr>
              <a:t>oordination between the right and left side of the body. </a:t>
            </a:r>
          </a:p>
          <a:p>
            <a:endParaRPr lang="en-US" sz="2400" dirty="0" smtClean="0">
              <a:latin typeface="Batang" panose="02030600000101010101" pitchFamily="18" charset="-127"/>
              <a:ea typeface="Batang" panose="02030600000101010101" pitchFamily="18" charset="-127"/>
            </a:endParaRPr>
          </a:p>
          <a:p>
            <a:r>
              <a:rPr lang="en-US" sz="2400" dirty="0" smtClean="0">
                <a:latin typeface="Batang" panose="02030600000101010101" pitchFamily="18" charset="-127"/>
                <a:ea typeface="Batang" panose="02030600000101010101" pitchFamily="18" charset="-127"/>
              </a:rPr>
              <a:t>* In  the area of fine motor skills, it is generally the ability to use the right and left or working and helping hand together.</a:t>
            </a:r>
          </a:p>
          <a:p>
            <a:endParaRPr lang="en-US" sz="2400" dirty="0" smtClean="0">
              <a:latin typeface="Batang" panose="02030600000101010101" pitchFamily="18" charset="-127"/>
              <a:ea typeface="Batang" panose="02030600000101010101" pitchFamily="18" charset="-127"/>
            </a:endParaRPr>
          </a:p>
          <a:p>
            <a:r>
              <a:rPr lang="en-US" sz="2400" dirty="0" smtClean="0">
                <a:latin typeface="Batang" panose="02030600000101010101" pitchFamily="18" charset="-127"/>
                <a:ea typeface="Batang" panose="02030600000101010101" pitchFamily="18" charset="-127"/>
              </a:rPr>
              <a:t>* Need to have a clearly established hand dominance.</a:t>
            </a:r>
          </a:p>
          <a:p>
            <a:pPr lvl="2"/>
            <a:r>
              <a:rPr lang="en-US" sz="2400" dirty="0" smtClean="0">
                <a:latin typeface="Batang" panose="02030600000101010101" pitchFamily="18" charset="-127"/>
                <a:ea typeface="Batang" panose="02030600000101010101" pitchFamily="18" charset="-127"/>
              </a:rPr>
              <a:t>Developing hand dominance should begin around age three</a:t>
            </a:r>
          </a:p>
          <a:p>
            <a:pPr lvl="2"/>
            <a:r>
              <a:rPr lang="en-US" sz="2400" dirty="0" smtClean="0">
                <a:latin typeface="Batang" panose="02030600000101010101" pitchFamily="18" charset="-127"/>
                <a:ea typeface="Batang" panose="02030600000101010101" pitchFamily="18" charset="-127"/>
              </a:rPr>
              <a:t>Hand dominance for tool use should be firmly established by age five and one half years. </a:t>
            </a:r>
            <a:endParaRPr lang="en-US" sz="2400"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879745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tang" panose="02030600000101010101" pitchFamily="18" charset="-127"/>
                <a:ea typeface="Batang" panose="02030600000101010101" pitchFamily="18" charset="-127"/>
              </a:rPr>
              <a:t>Shoulder Stability</a:t>
            </a:r>
            <a:endParaRPr lang="en-US"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lnSpcReduction="10000"/>
          </a:bodyPr>
          <a:lstStyle/>
          <a:p>
            <a:r>
              <a:rPr lang="en-US" dirty="0">
                <a:latin typeface="Batang" panose="02030600000101010101" pitchFamily="18" charset="-127"/>
                <a:ea typeface="Batang" panose="02030600000101010101" pitchFamily="18" charset="-127"/>
              </a:rPr>
              <a:t>*</a:t>
            </a:r>
            <a:r>
              <a:rPr lang="en-US" sz="2800" dirty="0" smtClean="0">
                <a:latin typeface="Batang" panose="02030600000101010101" pitchFamily="18" charset="-127"/>
                <a:ea typeface="Batang" panose="02030600000101010101" pitchFamily="18" charset="-127"/>
              </a:rPr>
              <a:t>Muscles work together to hold this joint stable when writing. </a:t>
            </a:r>
          </a:p>
          <a:p>
            <a:r>
              <a:rPr lang="en-US" sz="2800" dirty="0" smtClean="0">
                <a:latin typeface="Batang" panose="02030600000101010101" pitchFamily="18" charset="-127"/>
                <a:ea typeface="Batang" panose="02030600000101010101" pitchFamily="18" charset="-127"/>
              </a:rPr>
              <a:t>*Problems with handwriting can stem from poor posture or shoulder positioning.</a:t>
            </a:r>
          </a:p>
          <a:p>
            <a:endParaRPr lang="en-US" sz="2800" dirty="0" smtClean="0">
              <a:latin typeface="Batang" panose="02030600000101010101" pitchFamily="18" charset="-127"/>
              <a:ea typeface="Batang" panose="02030600000101010101" pitchFamily="18" charset="-127"/>
            </a:endParaRPr>
          </a:p>
          <a:p>
            <a:r>
              <a:rPr lang="en-US" sz="2800" dirty="0">
                <a:latin typeface="Batang" panose="02030600000101010101" pitchFamily="18" charset="-127"/>
                <a:ea typeface="Batang" panose="02030600000101010101" pitchFamily="18" charset="-127"/>
              </a:rPr>
              <a:t>*</a:t>
            </a:r>
            <a:r>
              <a:rPr lang="en-US" sz="2800" dirty="0" smtClean="0">
                <a:latin typeface="Batang" panose="02030600000101010101" pitchFamily="18" charset="-127"/>
                <a:ea typeface="Batang" panose="02030600000101010101" pitchFamily="18" charset="-127"/>
              </a:rPr>
              <a:t>Strategies</a:t>
            </a:r>
          </a:p>
          <a:p>
            <a:pPr lvl="1"/>
            <a:r>
              <a:rPr lang="en-US" sz="2800" dirty="0" smtClean="0">
                <a:latin typeface="Batang" panose="02030600000101010101" pitchFamily="18" charset="-127"/>
                <a:ea typeface="Batang" panose="02030600000101010101" pitchFamily="18" charset="-127"/>
              </a:rPr>
              <a:t>Write on a vertical surface</a:t>
            </a:r>
          </a:p>
          <a:p>
            <a:pPr lvl="1"/>
            <a:r>
              <a:rPr lang="en-US" sz="2800" dirty="0" smtClean="0">
                <a:latin typeface="Batang" panose="02030600000101010101" pitchFamily="18" charset="-127"/>
                <a:ea typeface="Batang" panose="02030600000101010101" pitchFamily="18" charset="-127"/>
              </a:rPr>
              <a:t>Encourage games in quadruped. </a:t>
            </a:r>
          </a:p>
          <a:p>
            <a:pPr lvl="1"/>
            <a:r>
              <a:rPr lang="en-US" sz="2800" dirty="0" smtClean="0">
                <a:latin typeface="Batang" panose="02030600000101010101" pitchFamily="18" charset="-127"/>
                <a:ea typeface="Batang" panose="02030600000101010101" pitchFamily="18" charset="-127"/>
              </a:rPr>
              <a:t>Lie on belly and write on a clipboard. </a:t>
            </a:r>
            <a:endParaRPr lang="en-US" sz="2800"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245506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Batang" panose="02030600000101010101" pitchFamily="18" charset="-127"/>
                <a:ea typeface="Batang" panose="02030600000101010101" pitchFamily="18" charset="-127"/>
              </a:rPr>
              <a:t>Wrist Stability in Extension</a:t>
            </a:r>
            <a:endParaRPr lang="en-US" sz="54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fontScale="92500" lnSpcReduction="20000"/>
          </a:bodyPr>
          <a:lstStyle/>
          <a:p>
            <a:r>
              <a:rPr lang="en-US" sz="3200" dirty="0" smtClean="0">
                <a:latin typeface="Batang" panose="02030600000101010101" pitchFamily="18" charset="-127"/>
                <a:ea typeface="Batang" panose="02030600000101010101" pitchFamily="18" charset="-127"/>
              </a:rPr>
              <a:t>* </a:t>
            </a:r>
            <a:r>
              <a:rPr lang="en-US" sz="2800" dirty="0" smtClean="0">
                <a:latin typeface="Batang" panose="02030600000101010101" pitchFamily="18" charset="-127"/>
                <a:ea typeface="Batang" panose="02030600000101010101" pitchFamily="18" charset="-127"/>
              </a:rPr>
              <a:t>Children with fine motor delays often compensate for inadequate stabilization of the wrist by flexing the wrist        (bending it forward so the palm gets closer to the forearm).</a:t>
            </a:r>
          </a:p>
          <a:p>
            <a:endParaRPr lang="en-US" sz="2800" dirty="0" smtClean="0">
              <a:latin typeface="Batang" panose="02030600000101010101" pitchFamily="18" charset="-127"/>
              <a:ea typeface="Batang" panose="02030600000101010101" pitchFamily="18" charset="-127"/>
            </a:endParaRPr>
          </a:p>
          <a:p>
            <a:r>
              <a:rPr lang="en-US" sz="2800" dirty="0" smtClean="0">
                <a:latin typeface="Batang" panose="02030600000101010101" pitchFamily="18" charset="-127"/>
                <a:ea typeface="Batang" panose="02030600000101010101" pitchFamily="18" charset="-127"/>
              </a:rPr>
              <a:t>*The ideal position of the wrist is a slightly extended position which allows for better thumb positioning , palmar arching and isolation of finger movements. </a:t>
            </a:r>
          </a:p>
          <a:p>
            <a:endParaRPr lang="en-US" sz="2800" dirty="0" smtClean="0">
              <a:latin typeface="Batang" panose="02030600000101010101" pitchFamily="18" charset="-127"/>
              <a:ea typeface="Batang" panose="02030600000101010101" pitchFamily="18" charset="-127"/>
            </a:endParaRPr>
          </a:p>
          <a:p>
            <a:r>
              <a:rPr lang="en-US" sz="2800" dirty="0" smtClean="0">
                <a:latin typeface="Batang" panose="02030600000101010101" pitchFamily="18" charset="-127"/>
                <a:ea typeface="Batang" panose="02030600000101010101" pitchFamily="18" charset="-127"/>
              </a:rPr>
              <a:t>* Strength and Endurance—note position in the morning vs. afternoon.</a:t>
            </a:r>
          </a:p>
          <a:p>
            <a:endParaRPr lang="en-US" sz="3200" dirty="0" smtClean="0">
              <a:latin typeface="Batang" panose="02030600000101010101" pitchFamily="18" charset="-127"/>
              <a:ea typeface="Batang" panose="02030600000101010101" pitchFamily="18" charset="-127"/>
            </a:endParaRPr>
          </a:p>
          <a:p>
            <a:endParaRPr lang="en-US" dirty="0"/>
          </a:p>
        </p:txBody>
      </p:sp>
    </p:spTree>
    <p:extLst>
      <p:ext uri="{BB962C8B-B14F-4D97-AF65-F5344CB8AC3E}">
        <p14:creationId xmlns:p14="http://schemas.microsoft.com/office/powerpoint/2010/main" val="1407931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latin typeface="Batang" panose="02030600000101010101" pitchFamily="18" charset="-127"/>
                <a:ea typeface="Batang" panose="02030600000101010101" pitchFamily="18" charset="-127"/>
              </a:rPr>
              <a:t>Wrist Extension Strategies</a:t>
            </a:r>
            <a:endParaRPr lang="en-US" sz="60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lnSpcReduction="10000"/>
          </a:bodyPr>
          <a:lstStyle/>
          <a:p>
            <a:r>
              <a:rPr lang="en-US" sz="3200" dirty="0" smtClean="0">
                <a:latin typeface="Batang" panose="02030600000101010101" pitchFamily="18" charset="-127"/>
                <a:ea typeface="Batang" panose="02030600000101010101" pitchFamily="18" charset="-127"/>
              </a:rPr>
              <a:t>*Work on an elevated surface such as a slant board or on a vertical surface. </a:t>
            </a:r>
          </a:p>
          <a:p>
            <a:endParaRPr lang="en-US" sz="3200" dirty="0" smtClean="0">
              <a:latin typeface="Batang" panose="02030600000101010101" pitchFamily="18" charset="-127"/>
              <a:ea typeface="Batang" panose="02030600000101010101" pitchFamily="18" charset="-127"/>
            </a:endParaRPr>
          </a:p>
          <a:p>
            <a:r>
              <a:rPr lang="en-US" sz="3200" dirty="0" smtClean="0">
                <a:latin typeface="Batang" panose="02030600000101010101" pitchFamily="18" charset="-127"/>
                <a:ea typeface="Batang" panose="02030600000101010101" pitchFamily="18" charset="-127"/>
              </a:rPr>
              <a:t>* Leaning on one hand on floor while working on an activity such as a puzzle or large picture.</a:t>
            </a:r>
          </a:p>
          <a:p>
            <a:endParaRPr lang="en-US" sz="3200" dirty="0" smtClean="0">
              <a:latin typeface="Batang" panose="02030600000101010101" pitchFamily="18" charset="-127"/>
              <a:ea typeface="Batang" panose="02030600000101010101" pitchFamily="18" charset="-127"/>
            </a:endParaRPr>
          </a:p>
          <a:p>
            <a:r>
              <a:rPr lang="en-US" sz="3200" dirty="0" smtClean="0">
                <a:latin typeface="Batang" panose="02030600000101010101" pitchFamily="18" charset="-127"/>
                <a:ea typeface="Batang" panose="02030600000101010101" pitchFamily="18" charset="-127"/>
              </a:rPr>
              <a:t>* Activities </a:t>
            </a:r>
            <a:r>
              <a:rPr lang="en-US" sz="3200" dirty="0">
                <a:latin typeface="Batang" panose="02030600000101010101" pitchFamily="18" charset="-127"/>
                <a:ea typeface="Batang" panose="02030600000101010101" pitchFamily="18" charset="-127"/>
              </a:rPr>
              <a:t>that involve weight bearing on the hand, such as wheel </a:t>
            </a:r>
            <a:r>
              <a:rPr lang="en-US" sz="3200" dirty="0" smtClean="0">
                <a:latin typeface="Batang" panose="02030600000101010101" pitchFamily="18" charset="-127"/>
                <a:ea typeface="Batang" panose="02030600000101010101" pitchFamily="18" charset="-127"/>
              </a:rPr>
              <a:t>barrow, crab, bear walking.</a:t>
            </a:r>
            <a:endParaRPr lang="en-US" sz="3200" dirty="0">
              <a:latin typeface="Batang" panose="02030600000101010101" pitchFamily="18" charset="-127"/>
              <a:ea typeface="Batang" panose="02030600000101010101" pitchFamily="18" charset="-127"/>
            </a:endParaRPr>
          </a:p>
          <a:p>
            <a:endParaRPr lang="en-US" sz="3200" dirty="0"/>
          </a:p>
        </p:txBody>
      </p:sp>
    </p:spTree>
    <p:extLst>
      <p:ext uri="{BB962C8B-B14F-4D97-AF65-F5344CB8AC3E}">
        <p14:creationId xmlns:p14="http://schemas.microsoft.com/office/powerpoint/2010/main" val="2153703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latin typeface="Batang" panose="02030600000101010101" pitchFamily="18" charset="-127"/>
                <a:ea typeface="Batang" panose="02030600000101010101" pitchFamily="18" charset="-127"/>
              </a:rPr>
              <a:t>Palmar Arches</a:t>
            </a:r>
            <a:endParaRPr lang="en-US" sz="72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a:bodyPr>
          <a:lstStyle/>
          <a:p>
            <a:r>
              <a:rPr lang="en-US" sz="2400" dirty="0" smtClean="0">
                <a:latin typeface="Batang" panose="02030600000101010101" pitchFamily="18" charset="-127"/>
                <a:ea typeface="Batang" panose="02030600000101010101" pitchFamily="18" charset="-127"/>
              </a:rPr>
              <a:t>* There are  longitudinal, diagonal and oblique arches of the hand.</a:t>
            </a:r>
          </a:p>
          <a:p>
            <a:r>
              <a:rPr lang="en-US" sz="2400" dirty="0" smtClean="0">
                <a:latin typeface="Batang" panose="02030600000101010101" pitchFamily="18" charset="-127"/>
                <a:ea typeface="Batang" panose="02030600000101010101" pitchFamily="18" charset="-127"/>
              </a:rPr>
              <a:t>* The arches in the hands shape the hand to grasp different size objects, direct skilled movements of the fingers, and grade the power of grasps.  </a:t>
            </a:r>
          </a:p>
          <a:p>
            <a:r>
              <a:rPr lang="en-US" sz="2400" dirty="0" smtClean="0">
                <a:latin typeface="Batang" panose="02030600000101010101" pitchFamily="18" charset="-127"/>
                <a:ea typeface="Batang" panose="02030600000101010101" pitchFamily="18" charset="-127"/>
              </a:rPr>
              <a:t>* The skilled movements of the hands work off of these arches.</a:t>
            </a:r>
          </a:p>
          <a:p>
            <a:r>
              <a:rPr lang="en-US" sz="2400" dirty="0" smtClean="0">
                <a:latin typeface="Batang" panose="02030600000101010101" pitchFamily="18" charset="-127"/>
                <a:ea typeface="Batang" panose="02030600000101010101" pitchFamily="18" charset="-127"/>
              </a:rPr>
              <a:t>* Some palmar arch development is present at birth but most of it develops in the first few years. </a:t>
            </a:r>
          </a:p>
          <a:p>
            <a:r>
              <a:rPr lang="en-US" sz="2400" dirty="0" smtClean="0">
                <a:latin typeface="Batang" panose="02030600000101010101" pitchFamily="18" charset="-127"/>
                <a:ea typeface="Batang" panose="02030600000101010101" pitchFamily="18" charset="-127"/>
              </a:rPr>
              <a:t>* Weight bearing on our palms (crawling and scooting) strengthen the muscles that pull the pinky side of our hand up into an arch.  </a:t>
            </a:r>
          </a:p>
          <a:p>
            <a:endParaRPr lang="en-US" sz="2400" dirty="0"/>
          </a:p>
        </p:txBody>
      </p:sp>
    </p:spTree>
    <p:extLst>
      <p:ext uri="{BB962C8B-B14F-4D97-AF65-F5344CB8AC3E}">
        <p14:creationId xmlns:p14="http://schemas.microsoft.com/office/powerpoint/2010/main" val="611275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sz="7300" dirty="0" smtClean="0">
                <a:latin typeface="Batang" panose="02030600000101010101" pitchFamily="18" charset="-127"/>
                <a:ea typeface="Batang" panose="02030600000101010101" pitchFamily="18" charset="-127"/>
              </a:rPr>
              <a:t>Palmar Arch Strategies</a:t>
            </a:r>
            <a:endParaRPr lang="en-US" sz="73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fontScale="85000" lnSpcReduction="20000"/>
          </a:bodyPr>
          <a:lstStyle/>
          <a:p>
            <a:r>
              <a:rPr lang="en-US" sz="2800" dirty="0" smtClean="0">
                <a:latin typeface="Batang" panose="02030600000101010101" pitchFamily="18" charset="-127"/>
                <a:ea typeface="Batang" panose="02030600000101010101" pitchFamily="18" charset="-127"/>
              </a:rPr>
              <a:t>* Weight bearing</a:t>
            </a:r>
          </a:p>
          <a:p>
            <a:pPr lvl="1"/>
            <a:r>
              <a:rPr lang="en-US" sz="2600" dirty="0" smtClean="0">
                <a:latin typeface="Batang" panose="02030600000101010101" pitchFamily="18" charset="-127"/>
                <a:ea typeface="Batang" panose="02030600000101010101" pitchFamily="18" charset="-127"/>
              </a:rPr>
              <a:t> side sitting, </a:t>
            </a:r>
          </a:p>
          <a:p>
            <a:pPr lvl="1"/>
            <a:r>
              <a:rPr lang="en-US" sz="2600" dirty="0" smtClean="0">
                <a:latin typeface="Batang" panose="02030600000101010101" pitchFamily="18" charset="-127"/>
                <a:ea typeface="Batang" panose="02030600000101010101" pitchFamily="18" charset="-127"/>
              </a:rPr>
              <a:t> push the floor away</a:t>
            </a:r>
          </a:p>
          <a:p>
            <a:r>
              <a:rPr lang="en-US" sz="2800" dirty="0">
                <a:latin typeface="Batang" panose="02030600000101010101" pitchFamily="18" charset="-127"/>
                <a:ea typeface="Batang" panose="02030600000101010101" pitchFamily="18" charset="-127"/>
              </a:rPr>
              <a:t>* </a:t>
            </a:r>
            <a:r>
              <a:rPr lang="en-US" sz="2800" dirty="0" smtClean="0">
                <a:latin typeface="Batang" panose="02030600000101010101" pitchFamily="18" charset="-127"/>
                <a:ea typeface="Batang" panose="02030600000101010101" pitchFamily="18" charset="-127"/>
              </a:rPr>
              <a:t>Hand warm up</a:t>
            </a:r>
            <a:endParaRPr lang="en-US" sz="2800" dirty="0">
              <a:latin typeface="Batang" panose="02030600000101010101" pitchFamily="18" charset="-127"/>
              <a:ea typeface="Batang" panose="02030600000101010101" pitchFamily="18" charset="-127"/>
            </a:endParaRPr>
          </a:p>
          <a:p>
            <a:pPr lvl="1"/>
            <a:r>
              <a:rPr lang="en-US" sz="2600" dirty="0">
                <a:latin typeface="Batang" panose="02030600000101010101" pitchFamily="18" charset="-127"/>
                <a:ea typeface="Batang" panose="02030600000101010101" pitchFamily="18" charset="-127"/>
              </a:rPr>
              <a:t> </a:t>
            </a:r>
            <a:r>
              <a:rPr lang="en-US" sz="2600" dirty="0" smtClean="0">
                <a:latin typeface="Batang" panose="02030600000101010101" pitchFamily="18" charset="-127"/>
                <a:ea typeface="Batang" panose="02030600000101010101" pitchFamily="18" charset="-127"/>
              </a:rPr>
              <a:t>massaging palms and pinkie side of hand</a:t>
            </a:r>
            <a:endParaRPr lang="en-US" sz="2600" dirty="0">
              <a:latin typeface="Batang" panose="02030600000101010101" pitchFamily="18" charset="-127"/>
              <a:ea typeface="Batang" panose="02030600000101010101" pitchFamily="18" charset="-127"/>
            </a:endParaRPr>
          </a:p>
          <a:p>
            <a:pPr lvl="1"/>
            <a:r>
              <a:rPr lang="en-US" sz="2600" dirty="0">
                <a:latin typeface="Batang" panose="02030600000101010101" pitchFamily="18" charset="-127"/>
                <a:ea typeface="Batang" panose="02030600000101010101" pitchFamily="18" charset="-127"/>
              </a:rPr>
              <a:t> </a:t>
            </a:r>
            <a:r>
              <a:rPr lang="en-US" sz="2600" dirty="0" smtClean="0">
                <a:latin typeface="Batang" panose="02030600000101010101" pitchFamily="18" charset="-127"/>
                <a:ea typeface="Batang" panose="02030600000101010101" pitchFamily="18" charset="-127"/>
              </a:rPr>
              <a:t>rub, pat or clap hands prior to writing</a:t>
            </a:r>
          </a:p>
          <a:p>
            <a:pPr lvl="1"/>
            <a:r>
              <a:rPr lang="en-US" sz="2600" dirty="0" smtClean="0">
                <a:latin typeface="Batang" panose="02030600000101010101" pitchFamily="18" charset="-127"/>
                <a:ea typeface="Batang" panose="02030600000101010101" pitchFamily="18" charset="-127"/>
              </a:rPr>
              <a:t>Spider push ups</a:t>
            </a:r>
          </a:p>
          <a:p>
            <a:pPr lvl="1"/>
            <a:r>
              <a:rPr lang="en-US" sz="2600" dirty="0" smtClean="0">
                <a:latin typeface="Batang" panose="02030600000101010101" pitchFamily="18" charset="-127"/>
                <a:ea typeface="Batang" panose="02030600000101010101" pitchFamily="18" charset="-127"/>
              </a:rPr>
              <a:t>Isometrics-push hands together, pull apart</a:t>
            </a:r>
            <a:endParaRPr lang="en-US" sz="2200" dirty="0">
              <a:latin typeface="Batang" panose="02030600000101010101" pitchFamily="18" charset="-127"/>
              <a:ea typeface="Batang" panose="02030600000101010101" pitchFamily="18" charset="-127"/>
            </a:endParaRPr>
          </a:p>
          <a:p>
            <a:r>
              <a:rPr lang="en-US" sz="2800" dirty="0" smtClean="0">
                <a:latin typeface="Batang" panose="02030600000101010101" pitchFamily="18" charset="-127"/>
                <a:ea typeface="Batang" panose="02030600000101010101" pitchFamily="18" charset="-127"/>
              </a:rPr>
              <a:t> * OT activities: therapy putty, play </a:t>
            </a:r>
            <a:r>
              <a:rPr lang="en-US" sz="2800" dirty="0" err="1" smtClean="0">
                <a:latin typeface="Batang" panose="02030600000101010101" pitchFamily="18" charset="-127"/>
                <a:ea typeface="Batang" panose="02030600000101010101" pitchFamily="18" charset="-127"/>
              </a:rPr>
              <a:t>doh</a:t>
            </a:r>
            <a:r>
              <a:rPr lang="en-US" sz="2800" dirty="0" smtClean="0">
                <a:latin typeface="Batang" panose="02030600000101010101" pitchFamily="18" charset="-127"/>
                <a:ea typeface="Batang" panose="02030600000101010101" pitchFamily="18" charset="-127"/>
              </a:rPr>
              <a:t> and tool use, small beads or games that require holding multiple objects in the hand, tactile bins with rice or sand, spray bottle activities, dice games, tennis ball guy</a:t>
            </a:r>
          </a:p>
          <a:p>
            <a:endParaRPr lang="en-US" sz="2800" dirty="0"/>
          </a:p>
          <a:p>
            <a:endParaRPr lang="en-US" sz="2800" dirty="0"/>
          </a:p>
        </p:txBody>
      </p:sp>
    </p:spTree>
    <p:extLst>
      <p:ext uri="{BB962C8B-B14F-4D97-AF65-F5344CB8AC3E}">
        <p14:creationId xmlns:p14="http://schemas.microsoft.com/office/powerpoint/2010/main" val="372604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Batang" panose="02030600000101010101" pitchFamily="18" charset="-127"/>
                <a:ea typeface="Batang" panose="02030600000101010101" pitchFamily="18" charset="-127"/>
              </a:rPr>
              <a:t>IDEA is promoting “Integrated Model”</a:t>
            </a:r>
            <a:br>
              <a:rPr lang="en-US" dirty="0">
                <a:latin typeface="Batang" panose="02030600000101010101" pitchFamily="18" charset="-127"/>
                <a:ea typeface="Batang" panose="02030600000101010101" pitchFamily="18" charset="-127"/>
              </a:rPr>
            </a:br>
            <a:endParaRPr lang="en-US" dirty="0"/>
          </a:p>
        </p:txBody>
      </p:sp>
      <p:sp>
        <p:nvSpPr>
          <p:cNvPr id="3" name="Content Placeholder 2"/>
          <p:cNvSpPr>
            <a:spLocks noGrp="1"/>
          </p:cNvSpPr>
          <p:nvPr>
            <p:ph idx="1"/>
          </p:nvPr>
        </p:nvSpPr>
        <p:spPr/>
        <p:txBody>
          <a:bodyPr/>
          <a:lstStyle/>
          <a:p>
            <a:r>
              <a:rPr lang="en-US" dirty="0" smtClean="0">
                <a:latin typeface="Batang" panose="02030600000101010101" pitchFamily="18" charset="-127"/>
                <a:ea typeface="Batang" panose="02030600000101010101" pitchFamily="18" charset="-127"/>
              </a:rPr>
              <a:t>* </a:t>
            </a:r>
            <a:r>
              <a:rPr lang="en-US" sz="2400" dirty="0" smtClean="0">
                <a:latin typeface="Batang" panose="02030600000101010101" pitchFamily="18" charset="-127"/>
                <a:ea typeface="Batang" panose="02030600000101010101" pitchFamily="18" charset="-127"/>
              </a:rPr>
              <a:t>IDEA </a:t>
            </a:r>
            <a:r>
              <a:rPr lang="en-US" sz="2400" dirty="0">
                <a:latin typeface="Batang" panose="02030600000101010101" pitchFamily="18" charset="-127"/>
                <a:ea typeface="Batang" panose="02030600000101010101" pitchFamily="18" charset="-127"/>
              </a:rPr>
              <a:t>is pushing more towards an integrated model for delivery of service. </a:t>
            </a:r>
          </a:p>
          <a:p>
            <a:r>
              <a:rPr lang="en-US" sz="2400" dirty="0" smtClean="0">
                <a:latin typeface="Batang" panose="02030600000101010101" pitchFamily="18" charset="-127"/>
                <a:ea typeface="Batang" panose="02030600000101010101" pitchFamily="18" charset="-127"/>
              </a:rPr>
              <a:t>* Experts </a:t>
            </a:r>
            <a:r>
              <a:rPr lang="en-US" sz="2400" dirty="0">
                <a:latin typeface="Batang" panose="02030600000101010101" pitchFamily="18" charset="-127"/>
                <a:ea typeface="Batang" panose="02030600000101010101" pitchFamily="18" charset="-127"/>
              </a:rPr>
              <a:t>indicate that goals and objectives belong to the student and all team members are responsible for contributing information and skills for maximum success of the student. </a:t>
            </a:r>
          </a:p>
          <a:p>
            <a:r>
              <a:rPr lang="en-US" sz="2400" dirty="0" smtClean="0">
                <a:latin typeface="Batang" panose="02030600000101010101" pitchFamily="18" charset="-127"/>
                <a:ea typeface="Batang" panose="02030600000101010101" pitchFamily="18" charset="-127"/>
              </a:rPr>
              <a:t>* It </a:t>
            </a:r>
            <a:r>
              <a:rPr lang="en-US" sz="2400" dirty="0">
                <a:latin typeface="Batang" panose="02030600000101010101" pitchFamily="18" charset="-127"/>
                <a:ea typeface="Batang" panose="02030600000101010101" pitchFamily="18" charset="-127"/>
              </a:rPr>
              <a:t>is important to realize that the only way our services can be effective if the educational team and families follow through on strategies offered on a daily and consistent basis. </a:t>
            </a:r>
          </a:p>
          <a:p>
            <a:endParaRPr lang="en-US" sz="2400" dirty="0"/>
          </a:p>
        </p:txBody>
      </p:sp>
    </p:spTree>
    <p:extLst>
      <p:ext uri="{BB962C8B-B14F-4D97-AF65-F5344CB8AC3E}">
        <p14:creationId xmlns:p14="http://schemas.microsoft.com/office/powerpoint/2010/main" val="4055899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tang" panose="02030600000101010101" pitchFamily="18" charset="-127"/>
                <a:ea typeface="Batang" panose="02030600000101010101" pitchFamily="18" charset="-127"/>
              </a:rPr>
              <a:t>Thumb Opposition and Open Web space</a:t>
            </a:r>
            <a:endParaRPr lang="en-US"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lstStyle/>
          <a:p>
            <a:r>
              <a:rPr lang="en-US" dirty="0" smtClean="0">
                <a:latin typeface="Batang" panose="02030600000101010101" pitchFamily="18" charset="-127"/>
                <a:ea typeface="Batang" panose="02030600000101010101" pitchFamily="18" charset="-127"/>
              </a:rPr>
              <a:t>* For effective manipulation within the hand, the thumb moves into full abduction and rotation inward so that the tip of the thumb can touch any fingertip.  </a:t>
            </a:r>
          </a:p>
          <a:p>
            <a:r>
              <a:rPr lang="en-US" dirty="0" smtClean="0">
                <a:latin typeface="Batang" panose="02030600000101010101" pitchFamily="18" charset="-127"/>
                <a:ea typeface="Batang" panose="02030600000101010101" pitchFamily="18" charset="-127"/>
              </a:rPr>
              <a:t>* In this position, a triad of thumb muscles, densely supplied with sensory receptors provide feedback to our brains to guide movements and regulate pressure for speed and dexterity.  This position is facilitated by wrist extension.</a:t>
            </a:r>
          </a:p>
          <a:p>
            <a:r>
              <a:rPr lang="en-US" dirty="0" smtClean="0">
                <a:latin typeface="Batang" panose="02030600000101010101" pitchFamily="18" charset="-127"/>
                <a:ea typeface="Batang" panose="02030600000101010101" pitchFamily="18" charset="-127"/>
              </a:rPr>
              <a:t>* Many children in this generation do not have the strength and stability in these muscles and  substitute with one larger muscle that pulls the thumb against the side of the index finger, closing the thumb web space.</a:t>
            </a:r>
          </a:p>
          <a:p>
            <a:pPr lvl="1"/>
            <a:r>
              <a:rPr lang="en-US" dirty="0" smtClean="0">
                <a:latin typeface="Batang" panose="02030600000101010101" pitchFamily="18" charset="-127"/>
                <a:ea typeface="Batang" panose="02030600000101010101" pitchFamily="18" charset="-127"/>
              </a:rPr>
              <a:t>Thumb wrap, thumb tuck or another ineffective grasp pattern. </a:t>
            </a:r>
          </a:p>
          <a:p>
            <a:pPr lvl="1"/>
            <a:r>
              <a:rPr lang="en-US" dirty="0" smtClean="0">
                <a:latin typeface="Batang" panose="02030600000101010101" pitchFamily="18" charset="-127"/>
                <a:ea typeface="Batang" panose="02030600000101010101" pitchFamily="18" charset="-127"/>
              </a:rPr>
              <a:t>These inefficient grasps result in heavy pencil pressure, quickly fatiguing hands and difficulty controlling pencil or coloring strokes. </a:t>
            </a:r>
            <a:endParaRPr lang="en-US"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2429341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dirty="0" smtClean="0">
                <a:latin typeface="Batang" panose="02030600000101010101" pitchFamily="18" charset="-127"/>
                <a:ea typeface="Batang" panose="02030600000101010101" pitchFamily="18" charset="-127"/>
              </a:rPr>
              <a:t>Thumb Opposition and Open Web Space Strategies</a:t>
            </a:r>
            <a:endParaRPr lang="en-US" sz="54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lnSpcReduction="10000"/>
          </a:bodyPr>
          <a:lstStyle/>
          <a:p>
            <a:r>
              <a:rPr lang="en-US" sz="3200" dirty="0" smtClean="0">
                <a:latin typeface="Batang" panose="02030600000101010101" pitchFamily="18" charset="-127"/>
                <a:ea typeface="Batang" panose="02030600000101010101" pitchFamily="18" charset="-127"/>
              </a:rPr>
              <a:t>* </a:t>
            </a:r>
            <a:r>
              <a:rPr lang="en-US" sz="3600" dirty="0" smtClean="0">
                <a:latin typeface="Batang" panose="02030600000101010101" pitchFamily="18" charset="-127"/>
                <a:ea typeface="Batang" panose="02030600000101010101" pitchFamily="18" charset="-127"/>
              </a:rPr>
              <a:t>Posture and Positioning</a:t>
            </a:r>
          </a:p>
          <a:p>
            <a:r>
              <a:rPr lang="en-US" sz="3600" dirty="0" smtClean="0">
                <a:latin typeface="Batang" panose="02030600000101010101" pitchFamily="18" charset="-127"/>
                <a:ea typeface="Batang" panose="02030600000101010101" pitchFamily="18" charset="-127"/>
              </a:rPr>
              <a:t>* Wrist Positioning, slant board </a:t>
            </a:r>
          </a:p>
          <a:p>
            <a:r>
              <a:rPr lang="en-US" sz="3600" dirty="0" smtClean="0">
                <a:latin typeface="Batang" panose="02030600000101010101" pitchFamily="18" charset="-127"/>
                <a:ea typeface="Batang" panose="02030600000101010101" pitchFamily="18" charset="-127"/>
              </a:rPr>
              <a:t>* Weight bearing</a:t>
            </a:r>
          </a:p>
          <a:p>
            <a:r>
              <a:rPr lang="en-US" sz="3600" dirty="0" smtClean="0">
                <a:latin typeface="Batang" panose="02030600000101010101" pitchFamily="18" charset="-127"/>
                <a:ea typeface="Batang" panose="02030600000101010101" pitchFamily="18" charset="-127"/>
              </a:rPr>
              <a:t>*Pencil grip, small crayons, golf pencils</a:t>
            </a:r>
          </a:p>
          <a:p>
            <a:r>
              <a:rPr lang="en-US" sz="3600" dirty="0" smtClean="0">
                <a:latin typeface="Batang" panose="02030600000101010101" pitchFamily="18" charset="-127"/>
                <a:ea typeface="Batang" panose="02030600000101010101" pitchFamily="18" charset="-127"/>
              </a:rPr>
              <a:t>*OT activities include tennis ball guy, clothespins, tong or strawberry huller use, eye droppers.</a:t>
            </a:r>
          </a:p>
          <a:p>
            <a:endParaRPr lang="en-US" sz="4000" dirty="0" smtClean="0"/>
          </a:p>
        </p:txBody>
      </p:sp>
    </p:spTree>
    <p:extLst>
      <p:ext uri="{BB962C8B-B14F-4D97-AF65-F5344CB8AC3E}">
        <p14:creationId xmlns:p14="http://schemas.microsoft.com/office/powerpoint/2010/main" val="19602189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a:latin typeface="Batang" panose="02030600000101010101" pitchFamily="18" charset="-127"/>
                <a:ea typeface="Batang" panose="02030600000101010101" pitchFamily="18" charset="-127"/>
              </a:rPr>
              <a:t>Motoric Separation of the sides of hands</a:t>
            </a:r>
          </a:p>
        </p:txBody>
      </p:sp>
      <p:sp>
        <p:nvSpPr>
          <p:cNvPr id="3" name="Content Placeholder 2"/>
          <p:cNvSpPr>
            <a:spLocks noGrp="1"/>
          </p:cNvSpPr>
          <p:nvPr>
            <p:ph idx="1"/>
          </p:nvPr>
        </p:nvSpPr>
        <p:spPr/>
        <p:txBody>
          <a:bodyPr/>
          <a:lstStyle/>
          <a:p>
            <a:r>
              <a:rPr lang="en-US" dirty="0" smtClean="0">
                <a:latin typeface="Batang" panose="02030600000101010101" pitchFamily="18" charset="-127"/>
                <a:ea typeface="Batang" panose="02030600000101010101" pitchFamily="18" charset="-127"/>
              </a:rPr>
              <a:t>* The skilled side of the hand is the thumb, index and pointer. The stable side of the hand is the ring and little finger. </a:t>
            </a:r>
          </a:p>
          <a:p>
            <a:r>
              <a:rPr lang="en-US" dirty="0">
                <a:latin typeface="Batang" panose="02030600000101010101" pitchFamily="18" charset="-127"/>
                <a:ea typeface="Batang" panose="02030600000101010101" pitchFamily="18" charset="-127"/>
              </a:rPr>
              <a:t>*</a:t>
            </a:r>
            <a:r>
              <a:rPr lang="en-US" dirty="0" smtClean="0">
                <a:latin typeface="Batang" panose="02030600000101010101" pitchFamily="18" charset="-127"/>
                <a:ea typeface="Batang" panose="02030600000101010101" pitchFamily="18" charset="-127"/>
              </a:rPr>
              <a:t> Refinement of fine motor skills occur when there is tucking of the ring and little finger secure against the palm. </a:t>
            </a:r>
          </a:p>
          <a:p>
            <a:r>
              <a:rPr lang="en-US" dirty="0" smtClean="0">
                <a:latin typeface="Batang" panose="02030600000101010101" pitchFamily="18" charset="-127"/>
                <a:ea typeface="Batang" panose="02030600000101010101" pitchFamily="18" charset="-127"/>
              </a:rPr>
              <a:t>* This skill develops when an infant is crawling and bearing weight on the pinky side of the hand while carrying a toy with the thumb, index and middle fingers. </a:t>
            </a:r>
          </a:p>
          <a:p>
            <a:r>
              <a:rPr lang="en-US" dirty="0" smtClean="0">
                <a:latin typeface="Batang" panose="02030600000101010101" pitchFamily="18" charset="-127"/>
                <a:ea typeface="Batang" panose="02030600000101010101" pitchFamily="18" charset="-127"/>
              </a:rPr>
              <a:t>* When writing, this separation is important because it allows us to stabilize the side of our hand and pinky against the page so that we can slide along and keep our place on the writing line without much effort.  </a:t>
            </a:r>
          </a:p>
          <a:p>
            <a:r>
              <a:rPr lang="en-US" dirty="0" smtClean="0">
                <a:latin typeface="Batang" panose="02030600000101010101" pitchFamily="18" charset="-127"/>
                <a:ea typeface="Batang" panose="02030600000101010101" pitchFamily="18" charset="-127"/>
              </a:rPr>
              <a:t>* Cutting with scissors requires this skill. </a:t>
            </a:r>
            <a:endParaRPr lang="en-US"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3284566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smtClean="0">
                <a:latin typeface="Batang" panose="02030600000101010101" pitchFamily="18" charset="-127"/>
                <a:ea typeface="Batang" panose="02030600000101010101" pitchFamily="18" charset="-127"/>
              </a:rPr>
              <a:t>Motoric Separation of the sides of hands Strategies</a:t>
            </a:r>
            <a:endParaRPr lang="en-US" sz="54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a:bodyPr>
          <a:lstStyle/>
          <a:p>
            <a:r>
              <a:rPr lang="en-US" dirty="0" smtClean="0">
                <a:latin typeface="Batang" panose="02030600000101010101" pitchFamily="18" charset="-127"/>
                <a:ea typeface="Batang" panose="02030600000101010101" pitchFamily="18" charset="-127"/>
              </a:rPr>
              <a:t>* Check wrist positioning	</a:t>
            </a:r>
          </a:p>
          <a:p>
            <a:pPr lvl="1"/>
            <a:r>
              <a:rPr lang="en-US" sz="2000" dirty="0" smtClean="0">
                <a:latin typeface="Batang" panose="02030600000101010101" pitchFamily="18" charset="-127"/>
                <a:ea typeface="Batang" panose="02030600000101010101" pitchFamily="18" charset="-127"/>
              </a:rPr>
              <a:t>Cue the student to have the wrist skate across paper</a:t>
            </a:r>
          </a:p>
          <a:p>
            <a:pPr marL="201168" lvl="1" indent="0">
              <a:buNone/>
            </a:pPr>
            <a:endParaRPr lang="en-US" sz="2000" dirty="0" smtClean="0">
              <a:latin typeface="Batang" panose="02030600000101010101" pitchFamily="18" charset="-127"/>
              <a:ea typeface="Batang" panose="02030600000101010101" pitchFamily="18" charset="-127"/>
            </a:endParaRPr>
          </a:p>
          <a:p>
            <a:r>
              <a:rPr lang="en-US" dirty="0" smtClean="0">
                <a:latin typeface="Batang" panose="02030600000101010101" pitchFamily="18" charset="-127"/>
                <a:ea typeface="Batang" panose="02030600000101010101" pitchFamily="18" charset="-127"/>
              </a:rPr>
              <a:t>* Hold a small object such as the magic bean, penny or </a:t>
            </a:r>
            <a:r>
              <a:rPr lang="en-US" dirty="0" err="1" smtClean="0">
                <a:latin typeface="Batang" panose="02030600000101010101" pitchFamily="18" charset="-127"/>
                <a:ea typeface="Batang" panose="02030600000101010101" pitchFamily="18" charset="-127"/>
              </a:rPr>
              <a:t>pom</a:t>
            </a:r>
            <a:r>
              <a:rPr lang="en-US" dirty="0" smtClean="0">
                <a:latin typeface="Batang" panose="02030600000101010101" pitchFamily="18" charset="-127"/>
                <a:ea typeface="Batang" panose="02030600000101010101" pitchFamily="18" charset="-127"/>
              </a:rPr>
              <a:t> </a:t>
            </a:r>
            <a:r>
              <a:rPr lang="en-US" dirty="0" err="1" smtClean="0">
                <a:latin typeface="Batang" panose="02030600000101010101" pitchFamily="18" charset="-127"/>
                <a:ea typeface="Batang" panose="02030600000101010101" pitchFamily="18" charset="-127"/>
              </a:rPr>
              <a:t>pom</a:t>
            </a:r>
            <a:r>
              <a:rPr lang="en-US" dirty="0" smtClean="0">
                <a:latin typeface="Batang" panose="02030600000101010101" pitchFamily="18" charset="-127"/>
                <a:ea typeface="Batang" panose="02030600000101010101" pitchFamily="18" charset="-127"/>
              </a:rPr>
              <a:t> under the ring and little finger while writing, coloring or drawing.</a:t>
            </a:r>
          </a:p>
          <a:p>
            <a:r>
              <a:rPr lang="en-US" dirty="0" smtClean="0">
                <a:latin typeface="Batang" panose="02030600000101010101" pitchFamily="18" charset="-127"/>
                <a:ea typeface="Batang" panose="02030600000101010101" pitchFamily="18" charset="-127"/>
              </a:rPr>
              <a:t>* </a:t>
            </a:r>
            <a:r>
              <a:rPr lang="en-US" dirty="0" err="1" smtClean="0">
                <a:latin typeface="Batang" panose="02030600000101010101" pitchFamily="18" charset="-127"/>
                <a:ea typeface="Batang" panose="02030600000101010101" pitchFamily="18" charset="-127"/>
              </a:rPr>
              <a:t>Handi</a:t>
            </a:r>
            <a:r>
              <a:rPr lang="en-US" dirty="0" smtClean="0">
                <a:latin typeface="Batang" panose="02030600000101010101" pitchFamily="18" charset="-127"/>
                <a:ea typeface="Batang" panose="02030600000101010101" pitchFamily="18" charset="-127"/>
              </a:rPr>
              <a:t> writer</a:t>
            </a:r>
          </a:p>
          <a:p>
            <a:pPr marL="0" indent="0">
              <a:buNone/>
            </a:pPr>
            <a:r>
              <a:rPr lang="en-US" dirty="0">
                <a:latin typeface="Batang" panose="02030600000101010101" pitchFamily="18" charset="-127"/>
                <a:ea typeface="Batang" panose="02030600000101010101" pitchFamily="18" charset="-127"/>
              </a:rPr>
              <a:t> </a:t>
            </a:r>
            <a:r>
              <a:rPr lang="en-US" dirty="0" smtClean="0">
                <a:latin typeface="Batang" panose="02030600000101010101" pitchFamily="18" charset="-127"/>
                <a:ea typeface="Batang" panose="02030600000101010101" pitchFamily="18" charset="-127"/>
              </a:rPr>
              <a:t>* Hand warm ups to include snapping fingers</a:t>
            </a:r>
          </a:p>
          <a:p>
            <a:r>
              <a:rPr lang="en-US" dirty="0" smtClean="0">
                <a:latin typeface="Batang" panose="02030600000101010101" pitchFamily="18" charset="-127"/>
                <a:ea typeface="Batang" panose="02030600000101010101" pitchFamily="18" charset="-127"/>
              </a:rPr>
              <a:t>* OT activities-therapy putty including rolling small balls of putty in fingertips, cutting with scissors, squirt bottles, penny flipping, holding a tube of toothpaste or small jar in one hand and try to remove/replace the lid without using the other hand. </a:t>
            </a:r>
          </a:p>
        </p:txBody>
      </p:sp>
    </p:spTree>
    <p:extLst>
      <p:ext uri="{BB962C8B-B14F-4D97-AF65-F5344CB8AC3E}">
        <p14:creationId xmlns:p14="http://schemas.microsoft.com/office/powerpoint/2010/main" val="26749585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latin typeface="Batang" panose="02030600000101010101" pitchFamily="18" charset="-127"/>
                <a:ea typeface="Batang" panose="02030600000101010101" pitchFamily="18" charset="-127"/>
              </a:rPr>
              <a:t>In-hand manipulation Skills</a:t>
            </a:r>
            <a:endParaRPr lang="en-US" sz="60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a:bodyPr>
          <a:lstStyle/>
          <a:p>
            <a:r>
              <a:rPr lang="en-US" sz="2400" dirty="0" smtClean="0">
                <a:latin typeface="Batang" panose="02030600000101010101" pitchFamily="18" charset="-127"/>
                <a:ea typeface="Batang" panose="02030600000101010101" pitchFamily="18" charset="-127"/>
              </a:rPr>
              <a:t>* The ability to shift objects within the hands to position for the best grasp</a:t>
            </a:r>
          </a:p>
          <a:p>
            <a:endParaRPr lang="en-US" sz="2400" dirty="0" smtClean="0">
              <a:latin typeface="Batang" panose="02030600000101010101" pitchFamily="18" charset="-127"/>
              <a:ea typeface="Batang" panose="02030600000101010101" pitchFamily="18" charset="-127"/>
            </a:endParaRPr>
          </a:p>
          <a:p>
            <a:pPr lvl="1"/>
            <a:r>
              <a:rPr lang="en-US" sz="2400" dirty="0" smtClean="0">
                <a:latin typeface="Batang" panose="02030600000101010101" pitchFamily="18" charset="-127"/>
                <a:ea typeface="Batang" panose="02030600000101010101" pitchFamily="18" charset="-127"/>
              </a:rPr>
              <a:t>Rotation-picking up a pencil and moving to the erasing positon or moving turning a coin so that you can read the words</a:t>
            </a:r>
          </a:p>
          <a:p>
            <a:pPr lvl="1"/>
            <a:r>
              <a:rPr lang="en-US" sz="2400" dirty="0" smtClean="0">
                <a:latin typeface="Batang" panose="02030600000101010101" pitchFamily="18" charset="-127"/>
                <a:ea typeface="Batang" panose="02030600000101010101" pitchFamily="18" charset="-127"/>
              </a:rPr>
              <a:t>Translation involves moving small objects to and from the palm to the fingertips such as putting coins in a vending machine</a:t>
            </a:r>
          </a:p>
          <a:p>
            <a:pPr lvl="1"/>
            <a:r>
              <a:rPr lang="en-US" sz="2400" dirty="0" smtClean="0">
                <a:latin typeface="Batang" panose="02030600000101010101" pitchFamily="18" charset="-127"/>
                <a:ea typeface="Batang" panose="02030600000101010101" pitchFamily="18" charset="-127"/>
              </a:rPr>
              <a:t>Shift is a balanced movement between the index finger and opposed thumb such as threading a needle or pushing a button through a hole</a:t>
            </a:r>
          </a:p>
          <a:p>
            <a:pPr marL="201168" lvl="1" indent="0">
              <a:buNone/>
            </a:pPr>
            <a:endParaRPr lang="en-US" sz="2800" dirty="0"/>
          </a:p>
        </p:txBody>
      </p:sp>
    </p:spTree>
    <p:extLst>
      <p:ext uri="{BB962C8B-B14F-4D97-AF65-F5344CB8AC3E}">
        <p14:creationId xmlns:p14="http://schemas.microsoft.com/office/powerpoint/2010/main" val="10437947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latin typeface="Batang" panose="02030600000101010101" pitchFamily="18" charset="-127"/>
                <a:ea typeface="Batang" panose="02030600000101010101" pitchFamily="18" charset="-127"/>
              </a:rPr>
              <a:t>Hand and Finger Strength</a:t>
            </a:r>
            <a:endParaRPr lang="en-US" sz="60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lstStyle/>
          <a:p>
            <a:r>
              <a:rPr lang="en-US" dirty="0" smtClean="0">
                <a:latin typeface="Batang" panose="02030600000101010101" pitchFamily="18" charset="-127"/>
                <a:ea typeface="Batang" panose="02030600000101010101" pitchFamily="18" charset="-127"/>
              </a:rPr>
              <a:t>* There are over 25 muscles of each hand.</a:t>
            </a:r>
          </a:p>
          <a:p>
            <a:r>
              <a:rPr lang="en-US" dirty="0" smtClean="0">
                <a:latin typeface="Batang" panose="02030600000101010101" pitchFamily="18" charset="-127"/>
                <a:ea typeface="Batang" panose="02030600000101010101" pitchFamily="18" charset="-127"/>
              </a:rPr>
              <a:t>* Overall weakness in muscles can be an issue in fine motor development.</a:t>
            </a:r>
          </a:p>
          <a:p>
            <a:r>
              <a:rPr lang="en-US" dirty="0" smtClean="0">
                <a:latin typeface="Batang" panose="02030600000101010101" pitchFamily="18" charset="-127"/>
                <a:ea typeface="Batang" panose="02030600000101010101" pitchFamily="18" charset="-127"/>
              </a:rPr>
              <a:t>* Higher level manipulation skills require a good balance of strength and stability throughout the hand. </a:t>
            </a:r>
          </a:p>
          <a:p>
            <a:r>
              <a:rPr lang="en-US" dirty="0" smtClean="0">
                <a:latin typeface="Batang" panose="02030600000101010101" pitchFamily="18" charset="-127"/>
                <a:ea typeface="Batang" panose="02030600000101010101" pitchFamily="18" charset="-127"/>
              </a:rPr>
              <a:t>* Some children may have over-strengthened some muscles because of substitution for less developed muscles.</a:t>
            </a:r>
          </a:p>
          <a:p>
            <a:r>
              <a:rPr lang="en-US" dirty="0" smtClean="0">
                <a:latin typeface="Batang" panose="02030600000101010101" pitchFamily="18" charset="-127"/>
                <a:ea typeface="Batang" panose="02030600000101010101" pitchFamily="18" charset="-127"/>
              </a:rPr>
              <a:t>* Extensor muscles of the hand develop later than the flexor muscles.  </a:t>
            </a:r>
          </a:p>
          <a:p>
            <a:endParaRPr lang="en-US" dirty="0">
              <a:latin typeface="Batang" panose="02030600000101010101" pitchFamily="18" charset="-127"/>
              <a:ea typeface="Batang" panose="02030600000101010101" pitchFamily="18" charset="-127"/>
            </a:endParaRPr>
          </a:p>
          <a:p>
            <a:r>
              <a:rPr lang="en-US" dirty="0" smtClean="0">
                <a:latin typeface="Batang" panose="02030600000101010101" pitchFamily="18" charset="-127"/>
                <a:ea typeface="Batang" panose="02030600000101010101" pitchFamily="18" charset="-127"/>
              </a:rPr>
              <a:t>* OT activities- therapy putty, hole punchers, stapler, clothes pins, stress balls, buttoning and snapping. </a:t>
            </a:r>
            <a:endParaRPr lang="en-US"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406487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Batang" panose="02030600000101010101" pitchFamily="18" charset="-127"/>
                <a:ea typeface="Batang" panose="02030600000101010101" pitchFamily="18" charset="-127"/>
              </a:rPr>
              <a:t>Development of Pencil Grasp</a:t>
            </a:r>
            <a:endParaRPr lang="en-US" sz="5400" dirty="0">
              <a:latin typeface="Batang" panose="02030600000101010101" pitchFamily="18" charset="-127"/>
              <a:ea typeface="Batang" panose="02030600000101010101" pitchFamily="18" charset="-127"/>
            </a:endParaRPr>
          </a:p>
        </p:txBody>
      </p:sp>
      <p:sp>
        <p:nvSpPr>
          <p:cNvPr id="3" name="Content Placeholder 2"/>
          <p:cNvSpPr>
            <a:spLocks noGrp="1"/>
          </p:cNvSpPr>
          <p:nvPr>
            <p:ph idx="1"/>
          </p:nvPr>
        </p:nvSpPr>
        <p:spPr/>
        <p:txBody>
          <a:bodyPr>
            <a:normAutofit fontScale="92500" lnSpcReduction="10000"/>
          </a:bodyPr>
          <a:lstStyle/>
          <a:p>
            <a:r>
              <a:rPr lang="en-US" sz="1700" dirty="0" smtClean="0">
                <a:latin typeface="Batang" panose="02030600000101010101" pitchFamily="18" charset="-127"/>
                <a:ea typeface="Batang" panose="02030600000101010101" pitchFamily="18" charset="-127"/>
              </a:rPr>
              <a:t>Children move through different stages of pencil grasp development</a:t>
            </a:r>
          </a:p>
          <a:p>
            <a:r>
              <a:rPr lang="en-US" sz="1700" dirty="0">
                <a:latin typeface="Batang" panose="02030600000101010101" pitchFamily="18" charset="-127"/>
                <a:ea typeface="Batang" panose="02030600000101010101" pitchFamily="18" charset="-127"/>
              </a:rPr>
              <a:t>Each stage of holding a pencil or crayon is dependent on how </a:t>
            </a:r>
            <a:r>
              <a:rPr lang="en-US" sz="1700" dirty="0" smtClean="0">
                <a:latin typeface="Batang" panose="02030600000101010101" pitchFamily="18" charset="-127"/>
                <a:ea typeface="Batang" panose="02030600000101010101" pitchFamily="18" charset="-127"/>
              </a:rPr>
              <a:t>steady </a:t>
            </a:r>
            <a:r>
              <a:rPr lang="en-US" sz="1700" dirty="0">
                <a:latin typeface="Batang" panose="02030600000101010101" pitchFamily="18" charset="-127"/>
                <a:ea typeface="Batang" panose="02030600000101010101" pitchFamily="18" charset="-127"/>
              </a:rPr>
              <a:t>the shoulder and arm </a:t>
            </a:r>
            <a:r>
              <a:rPr lang="en-US" sz="1700" dirty="0" smtClean="0">
                <a:latin typeface="Batang" panose="02030600000101010101" pitchFamily="18" charset="-127"/>
                <a:ea typeface="Batang" panose="02030600000101010101" pitchFamily="18" charset="-127"/>
              </a:rPr>
              <a:t>muscles </a:t>
            </a:r>
            <a:r>
              <a:rPr lang="en-US" sz="1700" dirty="0">
                <a:latin typeface="Batang" panose="02030600000101010101" pitchFamily="18" charset="-127"/>
                <a:ea typeface="Batang" panose="02030600000101010101" pitchFamily="18" charset="-127"/>
              </a:rPr>
              <a:t>are</a:t>
            </a:r>
            <a:r>
              <a:rPr lang="en-US" sz="1700" dirty="0" smtClean="0">
                <a:latin typeface="Batang" panose="02030600000101010101" pitchFamily="18" charset="-127"/>
                <a:ea typeface="Batang" panose="02030600000101010101" pitchFamily="18" charset="-127"/>
              </a:rPr>
              <a:t>.</a:t>
            </a:r>
          </a:p>
          <a:p>
            <a:r>
              <a:rPr lang="en-US" sz="1700" dirty="0">
                <a:latin typeface="Batang" panose="02030600000101010101" pitchFamily="18" charset="-127"/>
                <a:ea typeface="Batang" panose="02030600000101010101" pitchFamily="18" charset="-127"/>
              </a:rPr>
              <a:t>G</a:t>
            </a:r>
            <a:r>
              <a:rPr lang="en-US" sz="1700" dirty="0" smtClean="0">
                <a:latin typeface="Batang" panose="02030600000101010101" pitchFamily="18" charset="-127"/>
                <a:ea typeface="Batang" panose="02030600000101010101" pitchFamily="18" charset="-127"/>
              </a:rPr>
              <a:t>ross </a:t>
            </a:r>
            <a:r>
              <a:rPr lang="en-US" sz="1700" dirty="0">
                <a:latin typeface="Batang" panose="02030600000101010101" pitchFamily="18" charset="-127"/>
                <a:ea typeface="Batang" panose="02030600000101010101" pitchFamily="18" charset="-127"/>
              </a:rPr>
              <a:t>motor </a:t>
            </a:r>
            <a:r>
              <a:rPr lang="en-US" sz="1700" dirty="0" smtClean="0">
                <a:latin typeface="Batang" panose="02030600000101010101" pitchFamily="18" charset="-127"/>
                <a:ea typeface="Batang" panose="02030600000101010101" pitchFamily="18" charset="-127"/>
              </a:rPr>
              <a:t>weight bearing activities </a:t>
            </a:r>
            <a:r>
              <a:rPr lang="en-US" sz="1700" dirty="0">
                <a:latin typeface="Batang" panose="02030600000101010101" pitchFamily="18" charset="-127"/>
                <a:ea typeface="Batang" panose="02030600000101010101" pitchFamily="18" charset="-127"/>
              </a:rPr>
              <a:t>such as crawling, climbing and </a:t>
            </a:r>
            <a:r>
              <a:rPr lang="en-US" sz="1700" dirty="0" smtClean="0">
                <a:latin typeface="Batang" panose="02030600000101010101" pitchFamily="18" charset="-127"/>
                <a:ea typeface="Batang" panose="02030600000101010101" pitchFamily="18" charset="-127"/>
              </a:rPr>
              <a:t>pushing helps the physical development of </a:t>
            </a:r>
            <a:r>
              <a:rPr lang="en-US" sz="1700" dirty="0">
                <a:latin typeface="Batang" panose="02030600000101010101" pitchFamily="18" charset="-127"/>
                <a:ea typeface="Batang" panose="02030600000101010101" pitchFamily="18" charset="-127"/>
              </a:rPr>
              <a:t>shoulder and arm </a:t>
            </a:r>
            <a:r>
              <a:rPr lang="en-US" sz="1700" dirty="0" smtClean="0">
                <a:latin typeface="Batang" panose="02030600000101010101" pitchFamily="18" charset="-127"/>
                <a:ea typeface="Batang" panose="02030600000101010101" pitchFamily="18" charset="-127"/>
              </a:rPr>
              <a:t>muscles resulting in more mature pencil grasp patterns.  This helps children to become stronger </a:t>
            </a:r>
            <a:r>
              <a:rPr lang="en-US" sz="1700" dirty="0">
                <a:latin typeface="Batang" panose="02030600000101010101" pitchFamily="18" charset="-127"/>
                <a:ea typeface="Batang" panose="02030600000101010101" pitchFamily="18" charset="-127"/>
              </a:rPr>
              <a:t>and steadier, and </a:t>
            </a:r>
            <a:r>
              <a:rPr lang="en-US" sz="1700" dirty="0" smtClean="0">
                <a:latin typeface="Batang" panose="02030600000101010101" pitchFamily="18" charset="-127"/>
                <a:ea typeface="Batang" panose="02030600000101010101" pitchFamily="18" charset="-127"/>
              </a:rPr>
              <a:t>also helps </a:t>
            </a:r>
            <a:r>
              <a:rPr lang="en-US" sz="1700" dirty="0">
                <a:latin typeface="Batang" panose="02030600000101010101" pitchFamily="18" charset="-127"/>
                <a:ea typeface="Batang" panose="02030600000101010101" pitchFamily="18" charset="-127"/>
              </a:rPr>
              <a:t>your child's pencil grasp to mature as well</a:t>
            </a:r>
            <a:r>
              <a:rPr lang="en-US" sz="1700" dirty="0" smtClean="0">
                <a:latin typeface="Batang" panose="02030600000101010101" pitchFamily="18" charset="-127"/>
                <a:ea typeface="Batang" panose="02030600000101010101" pitchFamily="18" charset="-127"/>
              </a:rPr>
              <a:t>.</a:t>
            </a:r>
          </a:p>
          <a:p>
            <a:r>
              <a:rPr lang="en-US" sz="1700" dirty="0">
                <a:latin typeface="Batang" panose="02030600000101010101" pitchFamily="18" charset="-127"/>
                <a:ea typeface="Batang" panose="02030600000101010101" pitchFamily="18" charset="-127"/>
              </a:rPr>
              <a:t>P</a:t>
            </a:r>
            <a:r>
              <a:rPr lang="en-US" sz="1700" dirty="0" smtClean="0">
                <a:latin typeface="Batang" panose="02030600000101010101" pitchFamily="18" charset="-127"/>
                <a:ea typeface="Batang" panose="02030600000101010101" pitchFamily="18" charset="-127"/>
              </a:rPr>
              <a:t>rinciples </a:t>
            </a:r>
            <a:r>
              <a:rPr lang="en-US" sz="1700" dirty="0">
                <a:latin typeface="Batang" panose="02030600000101010101" pitchFamily="18" charset="-127"/>
                <a:ea typeface="Batang" panose="02030600000101010101" pitchFamily="18" charset="-127"/>
              </a:rPr>
              <a:t>of </a:t>
            </a:r>
            <a:r>
              <a:rPr lang="en-US" sz="1700" dirty="0" smtClean="0">
                <a:latin typeface="Batang" panose="02030600000101010101" pitchFamily="18" charset="-127"/>
                <a:ea typeface="Batang" panose="02030600000101010101" pitchFamily="18" charset="-127"/>
              </a:rPr>
              <a:t>development-big </a:t>
            </a:r>
            <a:r>
              <a:rPr lang="en-US" sz="1700" dirty="0">
                <a:latin typeface="Batang" panose="02030600000101010101" pitchFamily="18" charset="-127"/>
                <a:ea typeface="Batang" panose="02030600000101010101" pitchFamily="18" charset="-127"/>
              </a:rPr>
              <a:t>to </a:t>
            </a:r>
            <a:r>
              <a:rPr lang="en-US" sz="1700" dirty="0" smtClean="0">
                <a:latin typeface="Batang" panose="02030600000101010101" pitchFamily="18" charset="-127"/>
                <a:ea typeface="Batang" panose="02030600000101010101" pitchFamily="18" charset="-127"/>
              </a:rPr>
              <a:t>small </a:t>
            </a:r>
            <a:r>
              <a:rPr lang="en-US" sz="1700" dirty="0">
                <a:latin typeface="Batang" panose="02030600000101010101" pitchFamily="18" charset="-127"/>
                <a:ea typeface="Batang" panose="02030600000101010101" pitchFamily="18" charset="-127"/>
              </a:rPr>
              <a:t>and </a:t>
            </a:r>
            <a:r>
              <a:rPr lang="en-US" sz="1700" dirty="0" smtClean="0">
                <a:latin typeface="Batang" panose="02030600000101010101" pitchFamily="18" charset="-127"/>
                <a:ea typeface="Batang" panose="02030600000101010101" pitchFamily="18" charset="-127"/>
              </a:rPr>
              <a:t>proximal </a:t>
            </a:r>
            <a:r>
              <a:rPr lang="en-US" sz="1700" dirty="0">
                <a:latin typeface="Batang" panose="02030600000101010101" pitchFamily="18" charset="-127"/>
                <a:ea typeface="Batang" panose="02030600000101010101" pitchFamily="18" charset="-127"/>
              </a:rPr>
              <a:t>to </a:t>
            </a:r>
            <a:r>
              <a:rPr lang="en-US" sz="1700" dirty="0" smtClean="0">
                <a:latin typeface="Batang" panose="02030600000101010101" pitchFamily="18" charset="-127"/>
                <a:ea typeface="Batang" panose="02030600000101010101" pitchFamily="18" charset="-127"/>
              </a:rPr>
              <a:t>distal</a:t>
            </a:r>
            <a:r>
              <a:rPr lang="en-US" sz="1700" dirty="0">
                <a:latin typeface="Batang" panose="02030600000101010101" pitchFamily="18" charset="-127"/>
                <a:ea typeface="Batang" panose="02030600000101010101" pitchFamily="18" charset="-127"/>
              </a:rPr>
              <a:t>.</a:t>
            </a:r>
            <a:br>
              <a:rPr lang="en-US" sz="1700" dirty="0">
                <a:latin typeface="Batang" panose="02030600000101010101" pitchFamily="18" charset="-127"/>
                <a:ea typeface="Batang" panose="02030600000101010101" pitchFamily="18" charset="-127"/>
              </a:rPr>
            </a:br>
            <a:r>
              <a:rPr lang="en-US" sz="1700" dirty="0" smtClean="0">
                <a:latin typeface="Batang" panose="02030600000101010101" pitchFamily="18" charset="-127"/>
                <a:ea typeface="Batang" panose="02030600000101010101" pitchFamily="18" charset="-127"/>
              </a:rPr>
              <a:t>	~larger </a:t>
            </a:r>
            <a:r>
              <a:rPr lang="en-US" sz="1700" dirty="0">
                <a:latin typeface="Batang" panose="02030600000101010101" pitchFamily="18" charset="-127"/>
                <a:ea typeface="Batang" panose="02030600000101010101" pitchFamily="18" charset="-127"/>
              </a:rPr>
              <a:t>muscles of the trunk and </a:t>
            </a:r>
            <a:r>
              <a:rPr lang="en-US" sz="1700" dirty="0" smtClean="0">
                <a:latin typeface="Batang" panose="02030600000101010101" pitchFamily="18" charset="-127"/>
                <a:ea typeface="Batang" panose="02030600000101010101" pitchFamily="18" charset="-127"/>
              </a:rPr>
              <a:t>arms develop  </a:t>
            </a:r>
            <a:r>
              <a:rPr lang="en-US" sz="1700" dirty="0">
                <a:latin typeface="Batang" panose="02030600000101010101" pitchFamily="18" charset="-127"/>
                <a:ea typeface="Batang" panose="02030600000101010101" pitchFamily="18" charset="-127"/>
              </a:rPr>
              <a:t>before </a:t>
            </a:r>
            <a:r>
              <a:rPr lang="en-US" sz="1700" dirty="0" smtClean="0">
                <a:latin typeface="Batang" panose="02030600000101010101" pitchFamily="18" charset="-127"/>
                <a:ea typeface="Batang" panose="02030600000101010101" pitchFamily="18" charset="-127"/>
              </a:rPr>
              <a:t>	the </a:t>
            </a:r>
            <a:r>
              <a:rPr lang="en-US" sz="1700" dirty="0">
                <a:latin typeface="Batang" panose="02030600000101010101" pitchFamily="18" charset="-127"/>
                <a:ea typeface="Batang" panose="02030600000101010101" pitchFamily="18" charset="-127"/>
              </a:rPr>
              <a:t>smaller muscles of the </a:t>
            </a:r>
            <a:r>
              <a:rPr lang="en-US" sz="1700" dirty="0" smtClean="0">
                <a:latin typeface="Batang" panose="02030600000101010101" pitchFamily="18" charset="-127"/>
                <a:ea typeface="Batang" panose="02030600000101010101" pitchFamily="18" charset="-127"/>
              </a:rPr>
              <a:t>hands	 	~ </a:t>
            </a:r>
            <a:r>
              <a:rPr lang="en-US" sz="1700" dirty="0">
                <a:latin typeface="Batang" panose="02030600000101010101" pitchFamily="18" charset="-127"/>
                <a:ea typeface="Batang" panose="02030600000101010101" pitchFamily="18" charset="-127"/>
              </a:rPr>
              <a:t>the proximal muscles closer to the body </a:t>
            </a:r>
            <a:r>
              <a:rPr lang="en-US" sz="1700" dirty="0" smtClean="0">
                <a:latin typeface="Batang" panose="02030600000101010101" pitchFamily="18" charset="-127"/>
                <a:ea typeface="Batang" panose="02030600000101010101" pitchFamily="18" charset="-127"/>
              </a:rPr>
              <a:t>center (</a:t>
            </a:r>
            <a:r>
              <a:rPr lang="en-US" sz="1700" dirty="0" err="1" smtClean="0">
                <a:latin typeface="Batang" panose="02030600000101010101" pitchFamily="18" charset="-127"/>
                <a:ea typeface="Batang" panose="02030600000101010101" pitchFamily="18" charset="-127"/>
              </a:rPr>
              <a:t>ie</a:t>
            </a:r>
            <a:r>
              <a:rPr lang="en-US" sz="1700" dirty="0" smtClean="0">
                <a:latin typeface="Batang" panose="02030600000101010101" pitchFamily="18" charset="-127"/>
                <a:ea typeface="Batang" panose="02030600000101010101" pitchFamily="18" charset="-127"/>
              </a:rPr>
              <a:t>. </a:t>
            </a:r>
            <a:r>
              <a:rPr lang="en-US" sz="1700" dirty="0">
                <a:latin typeface="Batang" panose="02030600000101010101" pitchFamily="18" charset="-127"/>
                <a:ea typeface="Batang" panose="02030600000101010101" pitchFamily="18" charset="-127"/>
              </a:rPr>
              <a:t>shoulder muscles, upper arm muscles) </a:t>
            </a:r>
            <a:r>
              <a:rPr lang="en-US" sz="1700" dirty="0" smtClean="0">
                <a:latin typeface="Batang" panose="02030600000101010101" pitchFamily="18" charset="-127"/>
                <a:ea typeface="Batang" panose="02030600000101010101" pitchFamily="18" charset="-127"/>
              </a:rPr>
              <a:t>	develop </a:t>
            </a:r>
            <a:r>
              <a:rPr lang="en-US" sz="1700" dirty="0">
                <a:latin typeface="Batang" panose="02030600000101010101" pitchFamily="18" charset="-127"/>
                <a:ea typeface="Batang" panose="02030600000101010101" pitchFamily="18" charset="-127"/>
              </a:rPr>
              <a:t>before the distal muscles which are </a:t>
            </a:r>
            <a:r>
              <a:rPr lang="en-US" sz="1700" dirty="0" smtClean="0">
                <a:latin typeface="Batang" panose="02030600000101010101" pitchFamily="18" charset="-127"/>
                <a:ea typeface="Batang" panose="02030600000101010101" pitchFamily="18" charset="-127"/>
              </a:rPr>
              <a:t>	further </a:t>
            </a:r>
            <a:r>
              <a:rPr lang="en-US" sz="1700" dirty="0">
                <a:latin typeface="Batang" panose="02030600000101010101" pitchFamily="18" charset="-127"/>
                <a:ea typeface="Batang" panose="02030600000101010101" pitchFamily="18" charset="-127"/>
              </a:rPr>
              <a:t>away </a:t>
            </a:r>
            <a:r>
              <a:rPr lang="en-US" sz="1700" dirty="0" smtClean="0">
                <a:latin typeface="Batang" panose="02030600000101010101" pitchFamily="18" charset="-127"/>
                <a:ea typeface="Batang" panose="02030600000101010101" pitchFamily="18" charset="-127"/>
              </a:rPr>
              <a:t>(</a:t>
            </a:r>
            <a:r>
              <a:rPr lang="en-US" sz="1700" dirty="0" err="1" smtClean="0">
                <a:latin typeface="Batang" panose="02030600000101010101" pitchFamily="18" charset="-127"/>
                <a:ea typeface="Batang" panose="02030600000101010101" pitchFamily="18" charset="-127"/>
              </a:rPr>
              <a:t>ie</a:t>
            </a:r>
            <a:r>
              <a:rPr lang="en-US" sz="1700" dirty="0" smtClean="0">
                <a:latin typeface="Batang" panose="02030600000101010101" pitchFamily="18" charset="-127"/>
                <a:ea typeface="Batang" panose="02030600000101010101" pitchFamily="18" charset="-127"/>
              </a:rPr>
              <a:t>. </a:t>
            </a:r>
            <a:r>
              <a:rPr lang="en-US" sz="1700" dirty="0">
                <a:latin typeface="Batang" panose="02030600000101010101" pitchFamily="18" charset="-127"/>
                <a:ea typeface="Batang" panose="02030600000101010101" pitchFamily="18" charset="-127"/>
              </a:rPr>
              <a:t>hand muscles</a:t>
            </a:r>
            <a:r>
              <a:rPr lang="en-US" sz="1700" dirty="0" smtClean="0">
                <a:latin typeface="Batang" panose="02030600000101010101" pitchFamily="18" charset="-127"/>
                <a:ea typeface="Batang" panose="02030600000101010101" pitchFamily="18" charset="-127"/>
              </a:rPr>
              <a:t>)</a:t>
            </a:r>
          </a:p>
          <a:p>
            <a:r>
              <a:rPr lang="en-US" sz="1800" dirty="0">
                <a:latin typeface="Batang" panose="02030600000101010101" pitchFamily="18" charset="-127"/>
                <a:ea typeface="Batang" panose="02030600000101010101" pitchFamily="18" charset="-127"/>
              </a:rPr>
              <a:t>When a child is forced to use a “proper” pencil grasp before the shoulder and arm muscles are ready to support it, you may find fine motor problems emerging, such as holding the pencil in “weird” ways, messy work and even avoidance of drawing and coloring tasks</a:t>
            </a:r>
            <a:r>
              <a:rPr lang="en-US" sz="1800" dirty="0" smtClean="0">
                <a:latin typeface="Batang" panose="02030600000101010101" pitchFamily="18" charset="-127"/>
                <a:ea typeface="Batang" panose="02030600000101010101" pitchFamily="18" charset="-127"/>
              </a:rPr>
              <a:t>.</a:t>
            </a:r>
          </a:p>
          <a:p>
            <a:r>
              <a:rPr lang="en-US" sz="1800" dirty="0" smtClean="0">
                <a:latin typeface="Batang" panose="02030600000101010101" pitchFamily="18" charset="-127"/>
                <a:ea typeface="Batang" panose="02030600000101010101" pitchFamily="18" charset="-127"/>
              </a:rPr>
              <a:t>Encourage overall development with gross and fine motor skills.</a:t>
            </a:r>
            <a:endParaRPr lang="en-US" sz="1700" dirty="0">
              <a:latin typeface="Batang" panose="02030600000101010101" pitchFamily="18" charset="-127"/>
              <a:ea typeface="Batang" panose="02030600000101010101" pitchFamily="18" charset="-127"/>
            </a:endParaRPr>
          </a:p>
          <a:p>
            <a:endParaRPr lang="en-US"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2687419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tang" panose="02030600000101010101" pitchFamily="18" charset="-127"/>
                <a:ea typeface="Batang" panose="02030600000101010101" pitchFamily="18" charset="-127"/>
              </a:rPr>
              <a:t>Fisted Grasp</a:t>
            </a:r>
            <a:endParaRPr lang="en-US" dirty="0">
              <a:latin typeface="Batang" panose="02030600000101010101" pitchFamily="18" charset="-127"/>
              <a:ea typeface="Batang" panose="02030600000101010101" pitchFamily="18" charset="-127"/>
            </a:endParaRPr>
          </a:p>
        </p:txBody>
      </p:sp>
      <p:sp>
        <p:nvSpPr>
          <p:cNvPr id="4" name="Text Placeholder 3"/>
          <p:cNvSpPr>
            <a:spLocks noGrp="1"/>
          </p:cNvSpPr>
          <p:nvPr>
            <p:ph type="body" sz="half" idx="2"/>
          </p:nvPr>
        </p:nvSpPr>
        <p:spPr/>
        <p:txBody>
          <a:bodyPr>
            <a:normAutofit/>
          </a:bodyPr>
          <a:lstStyle/>
          <a:p>
            <a:r>
              <a:rPr lang="en-US" sz="1600" dirty="0" smtClean="0">
                <a:latin typeface="Batang" panose="02030600000101010101" pitchFamily="18" charset="-127"/>
                <a:ea typeface="Batang" panose="02030600000101010101" pitchFamily="18" charset="-127"/>
              </a:rPr>
              <a:t>Toddler grasps marker with whole hand and “thumbs up” position.</a:t>
            </a:r>
          </a:p>
          <a:p>
            <a:r>
              <a:rPr lang="en-US" sz="1600" dirty="0" smtClean="0">
                <a:latin typeface="Batang" panose="02030600000101010101" pitchFamily="18" charset="-127"/>
                <a:ea typeface="Batang" panose="02030600000101010101" pitchFamily="18" charset="-127"/>
              </a:rPr>
              <a:t> Movements are generally from the shoulder. </a:t>
            </a:r>
            <a:endParaRPr lang="en-US" sz="1600" dirty="0">
              <a:latin typeface="Batang" panose="02030600000101010101" pitchFamily="18" charset="-127"/>
              <a:ea typeface="Batang" panose="02030600000101010101" pitchFamily="18" charset="-127"/>
            </a:endParaRPr>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t="19731" b="19731"/>
          <a:stretch>
            <a:fillRect/>
          </a:stretch>
        </p:blipFill>
        <p:spPr>
          <a:xfrm>
            <a:off x="1751162" y="681487"/>
            <a:ext cx="7673768" cy="3093602"/>
          </a:xfrm>
        </p:spPr>
      </p:pic>
    </p:spTree>
    <p:extLst>
      <p:ext uri="{BB962C8B-B14F-4D97-AF65-F5344CB8AC3E}">
        <p14:creationId xmlns:p14="http://schemas.microsoft.com/office/powerpoint/2010/main" val="3420613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tang" panose="02030600000101010101" pitchFamily="18" charset="-127"/>
                <a:ea typeface="Batang" panose="02030600000101010101" pitchFamily="18" charset="-127"/>
              </a:rPr>
              <a:t>Palmar Grasp</a:t>
            </a:r>
            <a:endParaRPr lang="en-US" dirty="0">
              <a:latin typeface="Batang" panose="02030600000101010101" pitchFamily="18" charset="-127"/>
              <a:ea typeface="Batang" panose="02030600000101010101" pitchFamily="18" charset="-127"/>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1087" b="21087"/>
          <a:stretch>
            <a:fillRect/>
          </a:stretch>
        </p:blipFill>
        <p:spPr>
          <a:xfrm>
            <a:off x="2355011" y="1242203"/>
            <a:ext cx="5028545" cy="2027207"/>
          </a:xfrm>
        </p:spPr>
      </p:pic>
      <p:sp>
        <p:nvSpPr>
          <p:cNvPr id="4" name="Text Placeholder 3"/>
          <p:cNvSpPr>
            <a:spLocks noGrp="1"/>
          </p:cNvSpPr>
          <p:nvPr>
            <p:ph type="body" sz="half" idx="2"/>
          </p:nvPr>
        </p:nvSpPr>
        <p:spPr/>
        <p:txBody>
          <a:bodyPr>
            <a:noAutofit/>
          </a:bodyPr>
          <a:lstStyle/>
          <a:p>
            <a:r>
              <a:rPr lang="en-US" sz="1400" dirty="0" smtClean="0">
                <a:latin typeface="Batang" panose="02030600000101010101" pitchFamily="18" charset="-127"/>
                <a:ea typeface="Batang" panose="02030600000101010101" pitchFamily="18" charset="-127"/>
              </a:rPr>
              <a:t>Pencil lies across the palm of the hand. Thumb is pointed down towards the paper and the elbow is out to the side. </a:t>
            </a:r>
          </a:p>
          <a:p>
            <a:r>
              <a:rPr lang="en-US" sz="1400" dirty="0" smtClean="0">
                <a:latin typeface="Batang" panose="02030600000101010101" pitchFamily="18" charset="-127"/>
                <a:ea typeface="Batang" panose="02030600000101010101" pitchFamily="18" charset="-127"/>
              </a:rPr>
              <a:t>Shoulder may be stronger and child uses a combination of shoulder and elbow movements.  </a:t>
            </a:r>
            <a:endParaRPr lang="en-US" sz="1400"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2267302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tang" panose="02030600000101010101" pitchFamily="18" charset="-127"/>
                <a:ea typeface="Batang" panose="02030600000101010101" pitchFamily="18" charset="-127"/>
              </a:rPr>
              <a:t>Five Finger Grasp</a:t>
            </a:r>
            <a:endParaRPr lang="en-US" dirty="0">
              <a:latin typeface="Batang" panose="02030600000101010101" pitchFamily="18" charset="-127"/>
              <a:ea typeface="Batang" panose="02030600000101010101" pitchFamily="18" charset="-127"/>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1087" b="21087"/>
          <a:stretch>
            <a:fillRect/>
          </a:stretch>
        </p:blipFill>
        <p:spPr>
          <a:xfrm>
            <a:off x="277781" y="1345722"/>
            <a:ext cx="5349517" cy="2156604"/>
          </a:xfrm>
        </p:spPr>
      </p:pic>
      <p:sp>
        <p:nvSpPr>
          <p:cNvPr id="4" name="Text Placeholder 3"/>
          <p:cNvSpPr>
            <a:spLocks noGrp="1"/>
          </p:cNvSpPr>
          <p:nvPr>
            <p:ph type="body" sz="half" idx="2"/>
          </p:nvPr>
        </p:nvSpPr>
        <p:spPr/>
        <p:txBody>
          <a:bodyPr>
            <a:normAutofit/>
          </a:bodyPr>
          <a:lstStyle/>
          <a:p>
            <a:r>
              <a:rPr lang="en-US" sz="1800" dirty="0" smtClean="0">
                <a:latin typeface="Batang" panose="02030600000101010101" pitchFamily="18" charset="-127"/>
                <a:ea typeface="Batang" panose="02030600000101010101" pitchFamily="18" charset="-127"/>
              </a:rPr>
              <a:t>Can be typical for a 4 year old. Wrist may be above the writing surface and wrist movements are used for coloring. </a:t>
            </a:r>
            <a:endParaRPr lang="en-US" sz="1800" dirty="0">
              <a:latin typeface="Batang" panose="02030600000101010101" pitchFamily="18" charset="-127"/>
              <a:ea typeface="Batang" panose="02030600000101010101" pitchFamily="18" charset="-127"/>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8859" y="810882"/>
            <a:ext cx="3899140" cy="2924355"/>
          </a:xfrm>
          <a:prstGeom prst="rect">
            <a:avLst/>
          </a:prstGeom>
        </p:spPr>
      </p:pic>
    </p:spTree>
    <p:extLst>
      <p:ext uri="{BB962C8B-B14F-4D97-AF65-F5344CB8AC3E}">
        <p14:creationId xmlns:p14="http://schemas.microsoft.com/office/powerpoint/2010/main" val="4222406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6600" dirty="0">
                <a:latin typeface="Batang" panose="02030600000101010101" pitchFamily="18" charset="-127"/>
                <a:ea typeface="Batang" panose="02030600000101010101" pitchFamily="18" charset="-127"/>
              </a:rPr>
              <a:t>Gross Motor Development and </a:t>
            </a:r>
            <a:r>
              <a:rPr lang="en-US" sz="6600" dirty="0" smtClean="0">
                <a:latin typeface="Batang" panose="02030600000101010101" pitchFamily="18" charset="-127"/>
                <a:ea typeface="Batang" panose="02030600000101010101" pitchFamily="18" charset="-127"/>
              </a:rPr>
              <a:t>Postural </a:t>
            </a:r>
            <a:r>
              <a:rPr lang="en-US" sz="6600" dirty="0">
                <a:latin typeface="Batang" panose="02030600000101010101" pitchFamily="18" charset="-127"/>
                <a:ea typeface="Batang" panose="02030600000101010101" pitchFamily="18" charset="-127"/>
              </a:rPr>
              <a:t>Strategies for the Classroom</a:t>
            </a:r>
            <a:endParaRPr lang="en-US" sz="6600" dirty="0"/>
          </a:p>
        </p:txBody>
      </p:sp>
      <p:sp>
        <p:nvSpPr>
          <p:cNvPr id="3" name="Subtitle 2"/>
          <p:cNvSpPr>
            <a:spLocks noGrp="1"/>
          </p:cNvSpPr>
          <p:nvPr>
            <p:ph type="subTitle" idx="1"/>
          </p:nvPr>
        </p:nvSpPr>
        <p:spPr/>
        <p:txBody>
          <a:bodyPr>
            <a:normAutofit fontScale="85000" lnSpcReduction="20000"/>
          </a:bodyPr>
          <a:lstStyle/>
          <a:p>
            <a:pPr algn="ctr"/>
            <a:r>
              <a:rPr lang="en-US" b="1" dirty="0">
                <a:latin typeface="Batang" panose="02030600000101010101" pitchFamily="18" charset="-127"/>
                <a:ea typeface="Batang" panose="02030600000101010101" pitchFamily="18" charset="-127"/>
              </a:rPr>
              <a:t>Carol mulligan</a:t>
            </a:r>
          </a:p>
          <a:p>
            <a:pPr algn="ctr"/>
            <a:r>
              <a:rPr lang="en-US" b="1" dirty="0">
                <a:latin typeface="Batang" panose="02030600000101010101" pitchFamily="18" charset="-127"/>
                <a:ea typeface="Batang" panose="02030600000101010101" pitchFamily="18" charset="-127"/>
                <a:hlinkClick r:id="rId2"/>
              </a:rPr>
              <a:t>cmulligan@wsdweb.org</a:t>
            </a:r>
            <a:endParaRPr lang="en-US" b="1" dirty="0">
              <a:latin typeface="Batang" panose="02030600000101010101" pitchFamily="18" charset="-127"/>
              <a:ea typeface="Batang" panose="02030600000101010101" pitchFamily="18" charset="-127"/>
            </a:endParaRPr>
          </a:p>
          <a:p>
            <a:pPr algn="ctr"/>
            <a:r>
              <a:rPr lang="en-US" b="1" dirty="0">
                <a:latin typeface="Batang" panose="02030600000101010101" pitchFamily="18" charset="-127"/>
                <a:ea typeface="Batang" panose="02030600000101010101" pitchFamily="18" charset="-127"/>
              </a:rPr>
              <a:t>2/12/16</a:t>
            </a:r>
          </a:p>
          <a:p>
            <a:endParaRPr lang="en-US" dirty="0"/>
          </a:p>
        </p:txBody>
      </p:sp>
    </p:spTree>
    <p:extLst>
      <p:ext uri="{BB962C8B-B14F-4D97-AF65-F5344CB8AC3E}">
        <p14:creationId xmlns:p14="http://schemas.microsoft.com/office/powerpoint/2010/main" val="19327212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tang" panose="02030600000101010101" pitchFamily="18" charset="-127"/>
                <a:ea typeface="Batang" panose="02030600000101010101" pitchFamily="18" charset="-127"/>
              </a:rPr>
              <a:t>Tripod Pencil Grasp</a:t>
            </a:r>
            <a:endParaRPr lang="en-US" dirty="0">
              <a:latin typeface="Batang" panose="02030600000101010101" pitchFamily="18" charset="-127"/>
              <a:ea typeface="Batang" panose="02030600000101010101" pitchFamily="18" charset="-127"/>
            </a:endParaRPr>
          </a:p>
        </p:txBody>
      </p:sp>
      <p:sp>
        <p:nvSpPr>
          <p:cNvPr id="4" name="Text Placeholder 3"/>
          <p:cNvSpPr>
            <a:spLocks noGrp="1"/>
          </p:cNvSpPr>
          <p:nvPr>
            <p:ph type="body" sz="half" idx="2"/>
          </p:nvPr>
        </p:nvSpPr>
        <p:spPr/>
        <p:txBody>
          <a:bodyPr>
            <a:normAutofit/>
          </a:bodyPr>
          <a:lstStyle/>
          <a:p>
            <a:r>
              <a:rPr lang="en-US" sz="1600" dirty="0" smtClean="0">
                <a:latin typeface="Batang" panose="02030600000101010101" pitchFamily="18" charset="-127"/>
                <a:ea typeface="Batang" panose="02030600000101010101" pitchFamily="18" charset="-127"/>
              </a:rPr>
              <a:t>Develops around age 5 or 6 and sometimes later. Initially fingers are held stiffly and child may use wrist movements. Finger movements are noted as finger muscles become more skilled.</a:t>
            </a:r>
            <a:endParaRPr lang="en-US" sz="1600" dirty="0">
              <a:latin typeface="Batang" panose="02030600000101010101" pitchFamily="18" charset="-127"/>
              <a:ea typeface="Batang" panose="02030600000101010101" pitchFamily="18" charset="-127"/>
            </a:endParaRP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21087" b="21087"/>
          <a:stretch>
            <a:fillRect/>
          </a:stretch>
        </p:blipFill>
        <p:spPr>
          <a:xfrm>
            <a:off x="194653" y="1431984"/>
            <a:ext cx="5199731" cy="2096219"/>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5906" y="376864"/>
            <a:ext cx="2851121" cy="3421345"/>
          </a:xfrm>
          <a:prstGeom prst="rect">
            <a:avLst/>
          </a:prstGeom>
        </p:spPr>
      </p:pic>
    </p:spTree>
    <p:extLst>
      <p:ext uri="{BB962C8B-B14F-4D97-AF65-F5344CB8AC3E}">
        <p14:creationId xmlns:p14="http://schemas.microsoft.com/office/powerpoint/2010/main" val="18377938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tang" panose="02030600000101010101" pitchFamily="18" charset="-127"/>
                <a:ea typeface="Batang" panose="02030600000101010101" pitchFamily="18" charset="-127"/>
              </a:rPr>
              <a:t>Additional Prehension Patterns </a:t>
            </a:r>
            <a:endParaRPr lang="en-US" dirty="0">
              <a:latin typeface="Batang" panose="02030600000101010101" pitchFamily="18" charset="-127"/>
              <a:ea typeface="Batang" panose="02030600000101010101" pitchFamily="18" charset="-127"/>
            </a:endParaRPr>
          </a:p>
        </p:txBody>
      </p:sp>
      <p:sp>
        <p:nvSpPr>
          <p:cNvPr id="4" name="Text Placeholder 3"/>
          <p:cNvSpPr>
            <a:spLocks noGrp="1"/>
          </p:cNvSpPr>
          <p:nvPr>
            <p:ph type="body" sz="half" idx="2"/>
          </p:nvPr>
        </p:nvSpPr>
        <p:spPr/>
        <p:txBody>
          <a:bodyPr/>
          <a:lstStyle/>
          <a:p>
            <a:endParaRPr lang="en-US"/>
          </a:p>
        </p:txBody>
      </p:sp>
      <p:pic>
        <p:nvPicPr>
          <p:cNvPr id="11" name="Picture 10" descr="http://ajot.aota.org/data/Journals/AJOT/929910/m_718fig1.png"/>
          <p:cNvPicPr/>
          <p:nvPr/>
        </p:nvPicPr>
        <p:blipFill>
          <a:blip r:embed="rId2">
            <a:extLst>
              <a:ext uri="{28A0092B-C50C-407E-A947-70E740481C1C}">
                <a14:useLocalDpi xmlns:a14="http://schemas.microsoft.com/office/drawing/2010/main" val="0"/>
              </a:ext>
            </a:extLst>
          </a:blip>
          <a:srcRect/>
          <a:stretch>
            <a:fillRect/>
          </a:stretch>
        </p:blipFill>
        <p:spPr bwMode="auto">
          <a:xfrm>
            <a:off x="3265817" y="261812"/>
            <a:ext cx="4953000" cy="4160520"/>
          </a:xfrm>
          <a:prstGeom prst="rect">
            <a:avLst/>
          </a:prstGeom>
          <a:noFill/>
          <a:ln>
            <a:noFill/>
          </a:ln>
        </p:spPr>
      </p:pic>
    </p:spTree>
    <p:extLst>
      <p:ext uri="{BB962C8B-B14F-4D97-AF65-F5344CB8AC3E}">
        <p14:creationId xmlns:p14="http://schemas.microsoft.com/office/powerpoint/2010/main" val="41426312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Alternative Prehension Patterns</a:t>
            </a:r>
            <a:endParaRPr lang="en-US" dirty="0"/>
          </a:p>
        </p:txBody>
      </p:sp>
      <p:sp>
        <p:nvSpPr>
          <p:cNvPr id="4" name="Text Placeholder 3"/>
          <p:cNvSpPr>
            <a:spLocks noGrp="1"/>
          </p:cNvSpPr>
          <p:nvPr>
            <p:ph type="body" sz="half" idx="2"/>
          </p:nvPr>
        </p:nvSpPr>
        <p:spPr/>
        <p:txBody>
          <a:bodyPr/>
          <a:lstStyle/>
          <a:p>
            <a:endParaRPr lang="en-US"/>
          </a:p>
        </p:txBody>
      </p:sp>
      <p:sp>
        <p:nvSpPr>
          <p:cNvPr id="12" name="Picture Placeholder 11"/>
          <p:cNvSpPr>
            <a:spLocks noGrp="1"/>
          </p:cNvSpPr>
          <p:nvPr>
            <p:ph type="pic" idx="1"/>
          </p:nvPr>
        </p:nvSpPr>
        <p:spPr/>
      </p:sp>
      <p:pic>
        <p:nvPicPr>
          <p:cNvPr id="13" name="Picture 12" descr="http://media-cache-ak0.pinimg.com/736x/56/84/e2/5684e292fe1c2bd30050a17df4233b85.jpg"/>
          <p:cNvPicPr/>
          <p:nvPr/>
        </p:nvPicPr>
        <p:blipFill>
          <a:blip r:embed="rId2">
            <a:extLst>
              <a:ext uri="{28A0092B-C50C-407E-A947-70E740481C1C}">
                <a14:useLocalDpi xmlns:a14="http://schemas.microsoft.com/office/drawing/2010/main" val="0"/>
              </a:ext>
            </a:extLst>
          </a:blip>
          <a:srcRect/>
          <a:stretch>
            <a:fillRect/>
          </a:stretch>
        </p:blipFill>
        <p:spPr bwMode="auto">
          <a:xfrm>
            <a:off x="457200" y="491704"/>
            <a:ext cx="7953555" cy="3545455"/>
          </a:xfrm>
          <a:prstGeom prst="rect">
            <a:avLst/>
          </a:prstGeom>
          <a:noFill/>
          <a:ln>
            <a:noFill/>
          </a:ln>
        </p:spPr>
      </p:pic>
    </p:spTree>
    <p:extLst>
      <p:ext uri="{BB962C8B-B14F-4D97-AF65-F5344CB8AC3E}">
        <p14:creationId xmlns:p14="http://schemas.microsoft.com/office/powerpoint/2010/main" val="18478349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97280" y="1733909"/>
            <a:ext cx="10058400" cy="2303253"/>
          </a:xfrm>
        </p:spPr>
        <p:txBody>
          <a:bodyPr>
            <a:normAutofit/>
          </a:bodyPr>
          <a:lstStyle/>
          <a:p>
            <a:pPr algn="ctr"/>
            <a:r>
              <a:rPr lang="en-US" sz="9600" dirty="0" smtClean="0">
                <a:latin typeface="Batang" panose="02030600000101010101" pitchFamily="18" charset="-127"/>
                <a:ea typeface="Batang" panose="02030600000101010101" pitchFamily="18" charset="-127"/>
              </a:rPr>
              <a:t>Questions ???</a:t>
            </a:r>
            <a:endParaRPr lang="en-US" sz="9600"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6781361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6600" dirty="0" smtClean="0">
                <a:latin typeface="Batang" panose="02030600000101010101" pitchFamily="18" charset="-127"/>
                <a:ea typeface="Batang" panose="02030600000101010101" pitchFamily="18" charset="-127"/>
              </a:rPr>
              <a:t>Handwriting and Keyboarding Strategies for </a:t>
            </a:r>
            <a:r>
              <a:rPr lang="en-US" sz="6600" dirty="0">
                <a:latin typeface="Batang" panose="02030600000101010101" pitchFamily="18" charset="-127"/>
                <a:ea typeface="Batang" panose="02030600000101010101" pitchFamily="18" charset="-127"/>
              </a:rPr>
              <a:t>the Classroom</a:t>
            </a:r>
            <a:endParaRPr lang="en-US" sz="6600" dirty="0"/>
          </a:p>
        </p:txBody>
      </p:sp>
      <p:sp>
        <p:nvSpPr>
          <p:cNvPr id="3" name="Subtitle 2"/>
          <p:cNvSpPr>
            <a:spLocks noGrp="1"/>
          </p:cNvSpPr>
          <p:nvPr>
            <p:ph type="subTitle" idx="1"/>
          </p:nvPr>
        </p:nvSpPr>
        <p:spPr/>
        <p:txBody>
          <a:bodyPr>
            <a:normAutofit fontScale="85000" lnSpcReduction="20000"/>
          </a:bodyPr>
          <a:lstStyle/>
          <a:p>
            <a:pPr algn="ctr"/>
            <a:r>
              <a:rPr lang="en-US" b="1" dirty="0" smtClean="0">
                <a:latin typeface="Batang" panose="02030600000101010101" pitchFamily="18" charset="-127"/>
                <a:ea typeface="Batang" panose="02030600000101010101" pitchFamily="18" charset="-127"/>
              </a:rPr>
              <a:t>Dr. Kim Hartranft </a:t>
            </a:r>
            <a:r>
              <a:rPr lang="en-US" b="1" dirty="0" err="1" smtClean="0">
                <a:latin typeface="Batang" panose="02030600000101010101" pitchFamily="18" charset="-127"/>
                <a:ea typeface="Batang" panose="02030600000101010101" pitchFamily="18" charset="-127"/>
              </a:rPr>
              <a:t>otd</a:t>
            </a:r>
            <a:r>
              <a:rPr lang="en-US" b="1" dirty="0" smtClean="0">
                <a:latin typeface="Batang" panose="02030600000101010101" pitchFamily="18" charset="-127"/>
                <a:ea typeface="Batang" panose="02030600000101010101" pitchFamily="18" charset="-127"/>
              </a:rPr>
              <a:t>, </a:t>
            </a:r>
            <a:r>
              <a:rPr lang="en-US" b="1" dirty="0" err="1" smtClean="0">
                <a:latin typeface="Batang" panose="02030600000101010101" pitchFamily="18" charset="-127"/>
                <a:ea typeface="Batang" panose="02030600000101010101" pitchFamily="18" charset="-127"/>
              </a:rPr>
              <a:t>otr</a:t>
            </a:r>
            <a:r>
              <a:rPr lang="en-US" b="1" dirty="0" smtClean="0">
                <a:latin typeface="Batang" panose="02030600000101010101" pitchFamily="18" charset="-127"/>
                <a:ea typeface="Batang" panose="02030600000101010101" pitchFamily="18" charset="-127"/>
              </a:rPr>
              <a:t>-L</a:t>
            </a:r>
            <a:endParaRPr lang="en-US" b="1" dirty="0">
              <a:latin typeface="Batang" panose="02030600000101010101" pitchFamily="18" charset="-127"/>
              <a:ea typeface="Batang" panose="02030600000101010101" pitchFamily="18" charset="-127"/>
            </a:endParaRPr>
          </a:p>
          <a:p>
            <a:pPr algn="ctr"/>
            <a:r>
              <a:rPr lang="en-US" b="1" dirty="0" smtClean="0">
                <a:latin typeface="Batang" panose="02030600000101010101" pitchFamily="18" charset="-127"/>
                <a:ea typeface="Batang" panose="02030600000101010101" pitchFamily="18" charset="-127"/>
                <a:hlinkClick r:id="rId2"/>
              </a:rPr>
              <a:t>khartranft@wsdweb.org</a:t>
            </a:r>
            <a:endParaRPr lang="en-US" b="1" dirty="0">
              <a:latin typeface="Batang" panose="02030600000101010101" pitchFamily="18" charset="-127"/>
              <a:ea typeface="Batang" panose="02030600000101010101" pitchFamily="18" charset="-127"/>
            </a:endParaRPr>
          </a:p>
          <a:p>
            <a:pPr algn="ctr"/>
            <a:r>
              <a:rPr lang="en-US" b="1" dirty="0">
                <a:latin typeface="Batang" panose="02030600000101010101" pitchFamily="18" charset="-127"/>
                <a:ea typeface="Batang" panose="02030600000101010101" pitchFamily="18" charset="-127"/>
              </a:rPr>
              <a:t>2/12/16</a:t>
            </a:r>
          </a:p>
          <a:p>
            <a:endParaRPr lang="en-US" dirty="0"/>
          </a:p>
        </p:txBody>
      </p:sp>
    </p:spTree>
    <p:extLst>
      <p:ext uri="{BB962C8B-B14F-4D97-AF65-F5344CB8AC3E}">
        <p14:creationId xmlns:p14="http://schemas.microsoft.com/office/powerpoint/2010/main" val="3512273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atang" panose="02030600000101010101" pitchFamily="18" charset="-127"/>
                <a:ea typeface="Batang" panose="02030600000101010101" pitchFamily="18" charset="-127"/>
              </a:rPr>
              <a:t>Basic Skills for Handwriting</a:t>
            </a:r>
            <a:endParaRPr lang="en-US" dirty="0"/>
          </a:p>
        </p:txBody>
      </p:sp>
      <p:sp>
        <p:nvSpPr>
          <p:cNvPr id="3" name="Content Placeholder 2"/>
          <p:cNvSpPr>
            <a:spLocks noGrp="1"/>
          </p:cNvSpPr>
          <p:nvPr>
            <p:ph idx="1"/>
          </p:nvPr>
        </p:nvSpPr>
        <p:spPr/>
        <p:txBody>
          <a:bodyPr/>
          <a:lstStyle/>
          <a:p>
            <a:pPr marL="0" indent="0">
              <a:buNone/>
            </a:pPr>
            <a:r>
              <a:rPr lang="en-US" dirty="0">
                <a:latin typeface="Batang" panose="02030600000101010101" pitchFamily="18" charset="-127"/>
                <a:ea typeface="Batang" panose="02030600000101010101" pitchFamily="18" charset="-127"/>
              </a:rPr>
              <a:t>Fine Motor Skills</a:t>
            </a:r>
          </a:p>
          <a:p>
            <a:pPr lvl="1"/>
            <a:r>
              <a:rPr lang="en-US" dirty="0">
                <a:latin typeface="Batang" panose="02030600000101010101" pitchFamily="18" charset="-127"/>
                <a:ea typeface="Batang" panose="02030600000101010101" pitchFamily="18" charset="-127"/>
              </a:rPr>
              <a:t>Posture</a:t>
            </a:r>
          </a:p>
          <a:p>
            <a:pPr lvl="1"/>
            <a:r>
              <a:rPr lang="en-US" dirty="0">
                <a:latin typeface="Batang" panose="02030600000101010101" pitchFamily="18" charset="-127"/>
                <a:ea typeface="Batang" panose="02030600000101010101" pitchFamily="18" charset="-127"/>
              </a:rPr>
              <a:t>Strength</a:t>
            </a:r>
          </a:p>
          <a:p>
            <a:pPr lvl="1"/>
            <a:r>
              <a:rPr lang="en-US" dirty="0">
                <a:latin typeface="Batang" panose="02030600000101010101" pitchFamily="18" charset="-127"/>
                <a:ea typeface="Batang" panose="02030600000101010101" pitchFamily="18" charset="-127"/>
              </a:rPr>
              <a:t>Prehension patterns</a:t>
            </a:r>
          </a:p>
          <a:p>
            <a:r>
              <a:rPr lang="en-US" dirty="0">
                <a:latin typeface="Batang" panose="02030600000101010101" pitchFamily="18" charset="-127"/>
                <a:ea typeface="Batang" panose="02030600000101010101" pitchFamily="18" charset="-127"/>
              </a:rPr>
              <a:t>Visual Motor Skills</a:t>
            </a:r>
          </a:p>
          <a:p>
            <a:pPr lvl="1"/>
            <a:r>
              <a:rPr lang="en-US" dirty="0">
                <a:latin typeface="Batang" panose="02030600000101010101" pitchFamily="18" charset="-127"/>
                <a:ea typeface="Batang" panose="02030600000101010101" pitchFamily="18" charset="-127"/>
              </a:rPr>
              <a:t>child’s ability to copy shapes, letters or numbers. </a:t>
            </a:r>
          </a:p>
          <a:p>
            <a:pPr lvl="1"/>
            <a:r>
              <a:rPr lang="en-US" dirty="0">
                <a:latin typeface="Batang" panose="02030600000101010101" pitchFamily="18" charset="-127"/>
                <a:ea typeface="Batang" panose="02030600000101010101" pitchFamily="18" charset="-127"/>
              </a:rPr>
              <a:t>Vision guides written output</a:t>
            </a:r>
          </a:p>
          <a:p>
            <a:r>
              <a:rPr lang="en-US" dirty="0">
                <a:latin typeface="Batang" panose="02030600000101010101" pitchFamily="18" charset="-127"/>
                <a:ea typeface="Batang" panose="02030600000101010101" pitchFamily="18" charset="-127"/>
              </a:rPr>
              <a:t>Visual Perceptual Skills</a:t>
            </a:r>
          </a:p>
          <a:p>
            <a:pPr lvl="1"/>
            <a:r>
              <a:rPr lang="en-US" dirty="0">
                <a:latin typeface="Batang" panose="02030600000101010101" pitchFamily="18" charset="-127"/>
                <a:ea typeface="Batang" panose="02030600000101010101" pitchFamily="18" charset="-127"/>
              </a:rPr>
              <a:t>Child uses visual information to make meaning of what he sees.</a:t>
            </a:r>
          </a:p>
          <a:p>
            <a:pPr lvl="1"/>
            <a:r>
              <a:rPr lang="en-US" dirty="0">
                <a:latin typeface="Batang" panose="02030600000101010101" pitchFamily="18" charset="-127"/>
                <a:ea typeface="Batang" panose="02030600000101010101" pitchFamily="18" charset="-127"/>
              </a:rPr>
              <a:t>When learning a letter, a child must be able to recognize it, recall it, and discriminate between similar shaped letters such as “p and b.”</a:t>
            </a:r>
          </a:p>
          <a:p>
            <a:endParaRPr lang="en-US" dirty="0"/>
          </a:p>
        </p:txBody>
      </p:sp>
    </p:spTree>
    <p:extLst>
      <p:ext uri="{BB962C8B-B14F-4D97-AF65-F5344CB8AC3E}">
        <p14:creationId xmlns:p14="http://schemas.microsoft.com/office/powerpoint/2010/main" val="1840389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Physical Therapy</a:t>
            </a:r>
            <a:endParaRPr lang="en-US" dirty="0"/>
          </a:p>
        </p:txBody>
      </p:sp>
      <p:sp>
        <p:nvSpPr>
          <p:cNvPr id="3" name="Content Placeholder 2"/>
          <p:cNvSpPr>
            <a:spLocks noGrp="1"/>
          </p:cNvSpPr>
          <p:nvPr>
            <p:ph idx="1"/>
          </p:nvPr>
        </p:nvSpPr>
        <p:spPr/>
        <p:txBody>
          <a:bodyPr>
            <a:normAutofit fontScale="40000" lnSpcReduction="20000"/>
          </a:bodyPr>
          <a:lstStyle/>
          <a:p>
            <a:r>
              <a:rPr lang="en-US" sz="4300" dirty="0" smtClean="0"/>
              <a:t>-Functional </a:t>
            </a:r>
            <a:r>
              <a:rPr lang="en-US" sz="4300" dirty="0"/>
              <a:t>Mobility</a:t>
            </a:r>
          </a:p>
          <a:p>
            <a:r>
              <a:rPr lang="en-US" sz="4300" dirty="0" smtClean="0"/>
              <a:t>-Gross Motor Skills</a:t>
            </a:r>
          </a:p>
          <a:p>
            <a:pPr lvl="1"/>
            <a:r>
              <a:rPr lang="en-US" sz="4300" dirty="0" smtClean="0"/>
              <a:t>-includes </a:t>
            </a:r>
            <a:r>
              <a:rPr lang="en-US" sz="4300" dirty="0"/>
              <a:t>Locomotor and Object </a:t>
            </a:r>
            <a:r>
              <a:rPr lang="en-US" sz="4300" dirty="0" smtClean="0"/>
              <a:t>Manipulation		</a:t>
            </a:r>
          </a:p>
          <a:p>
            <a:r>
              <a:rPr lang="en-US" sz="4300" dirty="0" smtClean="0"/>
              <a:t>-Strengthening</a:t>
            </a:r>
          </a:p>
          <a:p>
            <a:r>
              <a:rPr lang="en-US" sz="4300" dirty="0" smtClean="0"/>
              <a:t>-Seating/Positioning</a:t>
            </a:r>
          </a:p>
          <a:p>
            <a:r>
              <a:rPr lang="en-US" sz="4300" dirty="0" smtClean="0"/>
              <a:t>-Coordination</a:t>
            </a:r>
          </a:p>
          <a:p>
            <a:r>
              <a:rPr lang="en-US" sz="4300" dirty="0" smtClean="0"/>
              <a:t>-Motor Planning/Body in space</a:t>
            </a:r>
            <a:endParaRPr lang="en-US" sz="4300" dirty="0"/>
          </a:p>
          <a:p>
            <a:r>
              <a:rPr lang="en-US" sz="4300" dirty="0" smtClean="0"/>
              <a:t>-Balance</a:t>
            </a:r>
            <a:endParaRPr lang="en-US" sz="4300" dirty="0"/>
          </a:p>
          <a:p>
            <a:r>
              <a:rPr lang="en-US" sz="4300" dirty="0" smtClean="0"/>
              <a:t>-Flexibility</a:t>
            </a:r>
            <a:endParaRPr lang="en-US" sz="4300" dirty="0"/>
          </a:p>
          <a:p>
            <a:pPr marL="0" indent="0">
              <a:buNone/>
            </a:pPr>
            <a:r>
              <a:rPr lang="en-US" sz="4300" dirty="0"/>
              <a:t> </a:t>
            </a:r>
            <a:r>
              <a:rPr lang="en-US" sz="4300" dirty="0" smtClean="0"/>
              <a:t> -Endurance</a:t>
            </a:r>
          </a:p>
          <a:p>
            <a:pPr marL="0" indent="0">
              <a:buNone/>
            </a:pPr>
            <a:r>
              <a:rPr lang="en-US" sz="4300" dirty="0" smtClean="0"/>
              <a:t> - </a:t>
            </a:r>
            <a:r>
              <a:rPr lang="en-US" sz="4300" dirty="0"/>
              <a:t>Speed</a:t>
            </a:r>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5961" y="2749939"/>
            <a:ext cx="4019550" cy="2600325"/>
          </a:xfrm>
          <a:prstGeom prst="rect">
            <a:avLst/>
          </a:prstGeom>
        </p:spPr>
      </p:pic>
    </p:spTree>
    <p:extLst>
      <p:ext uri="{BB962C8B-B14F-4D97-AF65-F5344CB8AC3E}">
        <p14:creationId xmlns:p14="http://schemas.microsoft.com/office/powerpoint/2010/main" val="2908203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Gross Motor Milestones</a:t>
            </a:r>
            <a:br>
              <a:rPr lang="en-US" dirty="0" smtClean="0"/>
            </a:br>
            <a:r>
              <a:rPr lang="en-US" dirty="0" smtClean="0"/>
              <a:t>Pre-school </a:t>
            </a:r>
            <a:r>
              <a:rPr lang="en-US" dirty="0"/>
              <a:t>Age (3-4 years)</a:t>
            </a:r>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sz="2800" dirty="0"/>
              <a:t>Throws ball forward 10 </a:t>
            </a:r>
            <a:r>
              <a:rPr lang="en-US" sz="2800" dirty="0" smtClean="0"/>
              <a:t>feet</a:t>
            </a:r>
          </a:p>
          <a:p>
            <a:pPr>
              <a:buFont typeface="Arial" panose="020B0604020202020204" pitchFamily="34" charset="0"/>
              <a:buChar char="•"/>
            </a:pPr>
            <a:r>
              <a:rPr lang="en-US" sz="2800" dirty="0" smtClean="0"/>
              <a:t>Walks </a:t>
            </a:r>
            <a:r>
              <a:rPr lang="en-US" sz="2800" dirty="0"/>
              <a:t>on a line 10 </a:t>
            </a:r>
            <a:r>
              <a:rPr lang="en-US" sz="2800" dirty="0" smtClean="0"/>
              <a:t>feet</a:t>
            </a:r>
          </a:p>
          <a:p>
            <a:pPr>
              <a:buFont typeface="Arial" panose="020B0604020202020204" pitchFamily="34" charset="0"/>
              <a:buChar char="•"/>
            </a:pPr>
            <a:r>
              <a:rPr lang="en-US" sz="2800" dirty="0"/>
              <a:t> Hops 2-10 times on 1 </a:t>
            </a:r>
            <a:r>
              <a:rPr lang="en-US" sz="2800" dirty="0" smtClean="0"/>
              <a:t>foot</a:t>
            </a:r>
          </a:p>
          <a:p>
            <a:pPr>
              <a:buFont typeface="Arial" panose="020B0604020202020204" pitchFamily="34" charset="0"/>
              <a:buChar char="•"/>
            </a:pPr>
            <a:r>
              <a:rPr lang="en-US" sz="2800" dirty="0" smtClean="0"/>
              <a:t>Jumps </a:t>
            </a:r>
            <a:r>
              <a:rPr lang="en-US" sz="2800" dirty="0"/>
              <a:t>forward distances of up to 2 </a:t>
            </a:r>
            <a:r>
              <a:rPr lang="en-US" sz="2800" dirty="0" smtClean="0"/>
              <a:t>feet</a:t>
            </a:r>
          </a:p>
          <a:p>
            <a:pPr>
              <a:buFont typeface="Arial" panose="020B0604020202020204" pitchFamily="34" charset="0"/>
              <a:buChar char="•"/>
            </a:pPr>
            <a:r>
              <a:rPr lang="en-US" sz="2800" dirty="0" smtClean="0"/>
              <a:t>Jumps </a:t>
            </a:r>
            <a:r>
              <a:rPr lang="en-US" sz="2800" dirty="0"/>
              <a:t>over obstacles up to 12 inches off the </a:t>
            </a:r>
            <a:r>
              <a:rPr lang="en-US" sz="2800" dirty="0" smtClean="0"/>
              <a:t>ground</a:t>
            </a:r>
          </a:p>
          <a:p>
            <a:pPr>
              <a:buFont typeface="Arial" panose="020B0604020202020204" pitchFamily="34" charset="0"/>
              <a:buChar char="•"/>
            </a:pPr>
            <a:r>
              <a:rPr lang="en-US" sz="2800" dirty="0" smtClean="0"/>
              <a:t>Throws </a:t>
            </a:r>
            <a:r>
              <a:rPr lang="en-US" sz="2800" dirty="0"/>
              <a:t>and catches a small </a:t>
            </a:r>
            <a:r>
              <a:rPr lang="en-US" sz="2800" dirty="0" smtClean="0"/>
              <a:t>ball</a:t>
            </a:r>
          </a:p>
          <a:p>
            <a:pPr>
              <a:buFont typeface="Arial" panose="020B0604020202020204" pitchFamily="34" charset="0"/>
              <a:buChar char="•"/>
            </a:pPr>
            <a:r>
              <a:rPr lang="en-US" sz="2800" dirty="0" smtClean="0"/>
              <a:t>Runs and avoids obstacles</a:t>
            </a:r>
          </a:p>
          <a:p>
            <a:pPr>
              <a:buFont typeface="Arial" panose="020B0604020202020204" pitchFamily="34" charset="0"/>
              <a:buChar char="•"/>
            </a:pPr>
            <a:r>
              <a:rPr lang="en-US" sz="2800" dirty="0" smtClean="0"/>
              <a:t>Walks up and down stairs alternating feet</a:t>
            </a:r>
          </a:p>
          <a:p>
            <a:pPr>
              <a:buFont typeface="Arial" panose="020B0604020202020204" pitchFamily="34" charset="0"/>
              <a:buChar char="•"/>
            </a:pPr>
            <a:r>
              <a:rPr lang="en-US" sz="2800" dirty="0" smtClean="0"/>
              <a:t>Gallops</a:t>
            </a:r>
            <a:endParaRPr lang="en-US" sz="2800" dirty="0"/>
          </a:p>
          <a:p>
            <a:endParaRPr lang="en-US" sz="2800" dirty="0"/>
          </a:p>
        </p:txBody>
      </p:sp>
    </p:spTree>
    <p:extLst>
      <p:ext uri="{BB962C8B-B14F-4D97-AF65-F5344CB8AC3E}">
        <p14:creationId xmlns:p14="http://schemas.microsoft.com/office/powerpoint/2010/main" val="3916559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Gross Motor Milestones </a:t>
            </a:r>
            <a:r>
              <a:rPr lang="en-US" dirty="0" smtClean="0"/>
              <a:t/>
            </a:r>
            <a:br>
              <a:rPr lang="en-US" dirty="0" smtClean="0"/>
            </a:br>
            <a:r>
              <a:rPr lang="en-US" dirty="0" smtClean="0"/>
              <a:t>Early </a:t>
            </a:r>
            <a:r>
              <a:rPr lang="en-US" dirty="0"/>
              <a:t>School Age (5-8 years)</a:t>
            </a:r>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sz="2800" dirty="0"/>
              <a:t>Skips on alternate </a:t>
            </a:r>
            <a:r>
              <a:rPr lang="en-US" sz="2800" dirty="0" smtClean="0"/>
              <a:t>feet</a:t>
            </a:r>
          </a:p>
          <a:p>
            <a:pPr>
              <a:buFont typeface="Arial" panose="020B0604020202020204" pitchFamily="34" charset="0"/>
              <a:buChar char="•"/>
            </a:pPr>
            <a:r>
              <a:rPr lang="en-US" sz="2800" dirty="0" smtClean="0"/>
              <a:t>Hopscotch</a:t>
            </a:r>
          </a:p>
          <a:p>
            <a:pPr>
              <a:buFont typeface="Arial" panose="020B0604020202020204" pitchFamily="34" charset="0"/>
              <a:buChar char="•"/>
            </a:pPr>
            <a:r>
              <a:rPr lang="en-US" sz="2800" dirty="0" smtClean="0"/>
              <a:t>Balances </a:t>
            </a:r>
            <a:r>
              <a:rPr lang="en-US" sz="2800" dirty="0"/>
              <a:t>on 1 foot up to 10 </a:t>
            </a:r>
            <a:r>
              <a:rPr lang="en-US" sz="2800" dirty="0" smtClean="0"/>
              <a:t>seconds		</a:t>
            </a:r>
          </a:p>
          <a:p>
            <a:pPr>
              <a:buFont typeface="Arial" panose="020B0604020202020204" pitchFamily="34" charset="0"/>
              <a:buChar char="•"/>
            </a:pPr>
            <a:r>
              <a:rPr lang="en-US" sz="2800" dirty="0" smtClean="0"/>
              <a:t>Jumps </a:t>
            </a:r>
            <a:r>
              <a:rPr lang="en-US" sz="2800" dirty="0"/>
              <a:t>with rhythm and control (jump </a:t>
            </a:r>
            <a:r>
              <a:rPr lang="en-US" sz="2800" dirty="0" smtClean="0"/>
              <a:t>rope)</a:t>
            </a:r>
          </a:p>
          <a:p>
            <a:pPr>
              <a:buFont typeface="Arial" panose="020B0604020202020204" pitchFamily="34" charset="0"/>
              <a:buChar char="•"/>
            </a:pPr>
            <a:r>
              <a:rPr lang="en-US" sz="2800" dirty="0" smtClean="0"/>
              <a:t>Bounces </a:t>
            </a:r>
            <a:r>
              <a:rPr lang="en-US" sz="2800" dirty="0"/>
              <a:t>large </a:t>
            </a:r>
            <a:r>
              <a:rPr lang="en-US" sz="2800" dirty="0" smtClean="0"/>
              <a:t>ball</a:t>
            </a:r>
          </a:p>
          <a:p>
            <a:pPr>
              <a:buFont typeface="Arial" panose="020B0604020202020204" pitchFamily="34" charset="0"/>
              <a:buChar char="•"/>
            </a:pPr>
            <a:r>
              <a:rPr lang="en-US" sz="2800" dirty="0" smtClean="0"/>
              <a:t>Kicks </a:t>
            </a:r>
            <a:r>
              <a:rPr lang="en-US" sz="2800" dirty="0"/>
              <a:t>ball with improved directional </a:t>
            </a:r>
            <a:r>
              <a:rPr lang="en-US" sz="2800" dirty="0" smtClean="0"/>
              <a:t>control</a:t>
            </a:r>
          </a:p>
          <a:p>
            <a:pPr>
              <a:buFont typeface="Arial" panose="020B0604020202020204" pitchFamily="34" charset="0"/>
              <a:buChar char="•"/>
            </a:pPr>
            <a:r>
              <a:rPr lang="en-US" sz="2800" dirty="0" smtClean="0"/>
              <a:t>Runs with coordination</a:t>
            </a:r>
            <a:endParaRPr lang="en-US" sz="2800" dirty="0"/>
          </a:p>
          <a:p>
            <a:pPr marL="0" indent="0">
              <a:buNone/>
            </a:pPr>
            <a:r>
              <a:rPr lang="en-US" sz="2800" dirty="0"/>
              <a:t> </a:t>
            </a:r>
          </a:p>
          <a:p>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2347" y="1895910"/>
            <a:ext cx="1781448" cy="2632958"/>
          </a:xfrm>
          <a:prstGeom prst="rect">
            <a:avLst/>
          </a:prstGeom>
        </p:spPr>
      </p:pic>
    </p:spTree>
    <p:extLst>
      <p:ext uri="{BB962C8B-B14F-4D97-AF65-F5344CB8AC3E}">
        <p14:creationId xmlns:p14="http://schemas.microsoft.com/office/powerpoint/2010/main" val="4132091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982144"/>
          </a:xfrm>
        </p:spPr>
        <p:txBody>
          <a:bodyPr>
            <a:normAutofit fontScale="90000"/>
          </a:bodyPr>
          <a:lstStyle/>
          <a:p>
            <a:r>
              <a:rPr lang="en-US" b="1" dirty="0" smtClean="0"/>
              <a:t/>
            </a:r>
            <a:br>
              <a:rPr lang="en-US" b="1" dirty="0" smtClean="0"/>
            </a:br>
            <a:r>
              <a:rPr lang="en-US" b="1" dirty="0"/>
              <a:t/>
            </a:r>
            <a:br>
              <a:rPr lang="en-US" b="1" dirty="0"/>
            </a:br>
            <a:r>
              <a:rPr lang="en-US" dirty="0"/>
              <a:t>Common Gross Motor Milestones</a:t>
            </a:r>
            <a:r>
              <a:rPr lang="en-US" b="1" dirty="0" smtClean="0"/>
              <a:t/>
            </a:r>
            <a:br>
              <a:rPr lang="en-US" b="1" dirty="0" smtClean="0"/>
            </a:br>
            <a:r>
              <a:rPr lang="en-US" dirty="0" smtClean="0"/>
              <a:t>Later School Age (9-12 Years)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Mature </a:t>
            </a:r>
            <a:r>
              <a:rPr lang="en-US" sz="2800" dirty="0"/>
              <a:t>patterns of movement for throwing, jumping, and </a:t>
            </a:r>
            <a:r>
              <a:rPr lang="en-US" sz="2800" dirty="0" smtClean="0"/>
              <a:t>running</a:t>
            </a:r>
          </a:p>
          <a:p>
            <a:pPr>
              <a:buFont typeface="Arial" panose="020B0604020202020204" pitchFamily="34" charset="0"/>
              <a:buChar char="•"/>
            </a:pPr>
            <a:endParaRPr lang="en-US" sz="2800" dirty="0"/>
          </a:p>
          <a:p>
            <a:pPr>
              <a:buFont typeface="Arial" panose="020B0604020202020204" pitchFamily="34" charset="0"/>
              <a:buChar char="•"/>
            </a:pPr>
            <a:r>
              <a:rPr lang="en-US" sz="2800" dirty="0"/>
              <a:t>Improved balance, coordination, endurance, and attention span</a:t>
            </a:r>
          </a:p>
          <a:p>
            <a:pPr marL="0" indent="0">
              <a:buNone/>
            </a:pPr>
            <a:endParaRPr lang="en-US" sz="2800" dirty="0"/>
          </a:p>
        </p:txBody>
      </p:sp>
    </p:spTree>
    <p:extLst>
      <p:ext uri="{BB962C8B-B14F-4D97-AF65-F5344CB8AC3E}">
        <p14:creationId xmlns:p14="http://schemas.microsoft.com/office/powerpoint/2010/main" val="2378584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to promote Gross </a:t>
            </a:r>
            <a:r>
              <a:rPr lang="en-US" dirty="0"/>
              <a:t>Motor Development needed for Primary </a:t>
            </a:r>
            <a:r>
              <a:rPr lang="en-US" dirty="0" smtClean="0"/>
              <a:t>Grades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Challenging GMS				Strategy</a:t>
            </a:r>
          </a:p>
          <a:p>
            <a:pPr>
              <a:buFont typeface="Arial" panose="020B0604020202020204" pitchFamily="34" charset="0"/>
              <a:buChar char="•"/>
            </a:pPr>
            <a:r>
              <a:rPr lang="en-US" sz="2400" dirty="0" smtClean="0"/>
              <a:t>Switching feet on the stairs	   Walk next to student modeling and practice </a:t>
            </a:r>
          </a:p>
          <a:p>
            <a:pPr>
              <a:buFont typeface="Arial" panose="020B0604020202020204" pitchFamily="34" charset="0"/>
              <a:buChar char="•"/>
            </a:pPr>
            <a:r>
              <a:rPr lang="en-US" sz="2400" dirty="0" smtClean="0"/>
              <a:t>Standing on one foot		    Practice with class during movement breaks</a:t>
            </a:r>
          </a:p>
          <a:p>
            <a:pPr>
              <a:buFont typeface="Arial" panose="020B0604020202020204" pitchFamily="34" charset="0"/>
              <a:buChar char="•"/>
            </a:pPr>
            <a:r>
              <a:rPr lang="en-US" sz="2400" dirty="0" smtClean="0"/>
              <a:t>Jumping and hopping		    Use hopscotch when doing math or break times</a:t>
            </a:r>
          </a:p>
          <a:p>
            <a:pPr>
              <a:buFont typeface="Arial" panose="020B0604020202020204" pitchFamily="34" charset="0"/>
              <a:buChar char="•"/>
            </a:pPr>
            <a:r>
              <a:rPr lang="en-US" sz="2400" dirty="0" smtClean="0"/>
              <a:t>Walking on toes	</a:t>
            </a:r>
            <a:r>
              <a:rPr lang="en-US" sz="2400" dirty="0"/>
              <a:t> </a:t>
            </a:r>
            <a:r>
              <a:rPr lang="en-US" sz="2400" dirty="0" smtClean="0"/>
              <a:t>                  Prompts to walk “heel toe”</a:t>
            </a:r>
          </a:p>
          <a:p>
            <a:pPr>
              <a:buFont typeface="Arial" panose="020B0604020202020204" pitchFamily="34" charset="0"/>
              <a:buChar char="•"/>
            </a:pPr>
            <a:r>
              <a:rPr lang="en-US" sz="2400" dirty="0"/>
              <a:t> </a:t>
            </a:r>
            <a:r>
              <a:rPr lang="en-US" sz="2400" dirty="0" smtClean="0"/>
              <a:t>Motor Planning/Strengt</a:t>
            </a:r>
            <a:r>
              <a:rPr lang="en-US" sz="2400" dirty="0"/>
              <a:t>h</a:t>
            </a:r>
            <a:r>
              <a:rPr lang="en-US" sz="2400" dirty="0" smtClean="0"/>
              <a:t>               Play on the playground equipment     </a:t>
            </a:r>
          </a:p>
          <a:p>
            <a:pPr>
              <a:buFont typeface="Arial" panose="020B0604020202020204" pitchFamily="34" charset="0"/>
              <a:buChar char="•"/>
            </a:pPr>
            <a:endParaRPr lang="en-US" dirty="0" smtClean="0"/>
          </a:p>
          <a:p>
            <a:pPr marL="201168" lvl="1" indent="0">
              <a:buNone/>
            </a:pPr>
            <a:endParaRPr lang="en-US" dirty="0" smtClean="0"/>
          </a:p>
          <a:p>
            <a:pPr marL="0" indent="0">
              <a:buNone/>
            </a:pPr>
            <a:r>
              <a:rPr lang="en-US" dirty="0" smtClean="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6824" y="3744583"/>
            <a:ext cx="2381250" cy="1905000"/>
          </a:xfrm>
          <a:prstGeom prst="rect">
            <a:avLst/>
          </a:prstGeom>
        </p:spPr>
      </p:pic>
    </p:spTree>
    <p:extLst>
      <p:ext uri="{BB962C8B-B14F-4D97-AF65-F5344CB8AC3E}">
        <p14:creationId xmlns:p14="http://schemas.microsoft.com/office/powerpoint/2010/main" val="109550094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1098</TotalTime>
  <Words>2465</Words>
  <Application>Microsoft Office PowerPoint</Application>
  <PresentationFormat>Widescreen</PresentationFormat>
  <Paragraphs>274</Paragraphs>
  <Slides>45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Batang</vt:lpstr>
      <vt:lpstr>Arial</vt:lpstr>
      <vt:lpstr>Calibri</vt:lpstr>
      <vt:lpstr>Calibri Light</vt:lpstr>
      <vt:lpstr>Retrospect</vt:lpstr>
      <vt:lpstr>Best Practice  In-Service Day 2/12/16</vt:lpstr>
      <vt:lpstr>Occupational and Physical Therapy according to IDEA </vt:lpstr>
      <vt:lpstr>IDEA is promoting “Integrated Model” </vt:lpstr>
      <vt:lpstr>Gross Motor Development and Postural Strategies for the Classroom</vt:lpstr>
      <vt:lpstr>             Physical Therapy</vt:lpstr>
      <vt:lpstr>Common Gross Motor Milestones Pre-school Age (3-4 years)</vt:lpstr>
      <vt:lpstr>Common Gross Motor Milestones  Early School Age (5-8 years)</vt:lpstr>
      <vt:lpstr>  Common Gross Motor Milestones Later School Age (9-12 Years) </vt:lpstr>
      <vt:lpstr>Strategies to promote Gross Motor Development needed for Primary Grades</vt:lpstr>
      <vt:lpstr>    Trunk Control</vt:lpstr>
      <vt:lpstr>***Signs that a child may lack trunk control include:</vt:lpstr>
      <vt:lpstr>What is the best position?</vt:lpstr>
      <vt:lpstr>90-90-90  Rule</vt:lpstr>
      <vt:lpstr>Positioning is Important in an Academic Setting</vt:lpstr>
      <vt:lpstr>  Strategies for Positioning</vt:lpstr>
      <vt:lpstr>Stable Core is important for FMS and GMS </vt:lpstr>
      <vt:lpstr>Fine Motor Strategies for the Classroom </vt:lpstr>
      <vt:lpstr>Occupational Therapy</vt:lpstr>
      <vt:lpstr>Fine Motor Developmental Milestones 3-4 years</vt:lpstr>
      <vt:lpstr>Fine Motor Developmental Milestones 4-5 years</vt:lpstr>
      <vt:lpstr>Fine Motor Developmental Milestones 5-6 years</vt:lpstr>
      <vt:lpstr>Postural Stability</vt:lpstr>
      <vt:lpstr>Posture Strategies</vt:lpstr>
      <vt:lpstr>Bilateral Coordination</vt:lpstr>
      <vt:lpstr>Shoulder Stability</vt:lpstr>
      <vt:lpstr>Wrist Stability in Extension</vt:lpstr>
      <vt:lpstr>Wrist Extension Strategies</vt:lpstr>
      <vt:lpstr>Palmar Arches</vt:lpstr>
      <vt:lpstr>  Palmar Arch Strategies</vt:lpstr>
      <vt:lpstr>Thumb Opposition and Open Web space</vt:lpstr>
      <vt:lpstr>Thumb Opposition and Open Web Space Strategies</vt:lpstr>
      <vt:lpstr>Motoric Separation of the sides of hands</vt:lpstr>
      <vt:lpstr>Motoric Separation of the sides of hands Strategies</vt:lpstr>
      <vt:lpstr>In-hand manipulation Skills</vt:lpstr>
      <vt:lpstr>Hand and Finger Strength</vt:lpstr>
      <vt:lpstr>Development of Pencil Grasp</vt:lpstr>
      <vt:lpstr>Fisted Grasp</vt:lpstr>
      <vt:lpstr>Palmar Grasp</vt:lpstr>
      <vt:lpstr>Five Finger Grasp</vt:lpstr>
      <vt:lpstr>Tripod Pencil Grasp</vt:lpstr>
      <vt:lpstr>Additional Prehension Patterns </vt:lpstr>
      <vt:lpstr>Alternative Prehension Patterns</vt:lpstr>
      <vt:lpstr>Questions ???</vt:lpstr>
      <vt:lpstr>Handwriting and Keyboarding Strategies for the Classroom</vt:lpstr>
      <vt:lpstr>Basic Skills for Handwriting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 Role to support Handwriting inWissahickon School District</dc:title>
  <dc:creator>Beyer, Sharon</dc:creator>
  <cp:lastModifiedBy>Hartranft, Kimberly</cp:lastModifiedBy>
  <cp:revision>101</cp:revision>
  <cp:lastPrinted>2016-02-11T16:50:13Z</cp:lastPrinted>
  <dcterms:created xsi:type="dcterms:W3CDTF">2015-08-20T16:18:04Z</dcterms:created>
  <dcterms:modified xsi:type="dcterms:W3CDTF">2016-02-11T17:00:17Z</dcterms:modified>
</cp:coreProperties>
</file>